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39"/>
  </p:notesMasterIdLst>
  <p:handoutMasterIdLst>
    <p:handoutMasterId r:id="rId40"/>
  </p:handoutMasterIdLst>
  <p:sldIdLst>
    <p:sldId id="438" r:id="rId2"/>
    <p:sldId id="439" r:id="rId3"/>
    <p:sldId id="331" r:id="rId4"/>
    <p:sldId id="451" r:id="rId5"/>
    <p:sldId id="332" r:id="rId6"/>
    <p:sldId id="333" r:id="rId7"/>
    <p:sldId id="334" r:id="rId8"/>
    <p:sldId id="443" r:id="rId9"/>
    <p:sldId id="345" r:id="rId10"/>
    <p:sldId id="493" r:id="rId11"/>
    <p:sldId id="506" r:id="rId12"/>
    <p:sldId id="344" r:id="rId13"/>
    <p:sldId id="465" r:id="rId14"/>
    <p:sldId id="444" r:id="rId15"/>
    <p:sldId id="346" r:id="rId16"/>
    <p:sldId id="504" r:id="rId17"/>
    <p:sldId id="476" r:id="rId18"/>
    <p:sldId id="478" r:id="rId19"/>
    <p:sldId id="497" r:id="rId20"/>
    <p:sldId id="477" r:id="rId21"/>
    <p:sldId id="503" r:id="rId22"/>
    <p:sldId id="507" r:id="rId23"/>
    <p:sldId id="508" r:id="rId24"/>
    <p:sldId id="479" r:id="rId25"/>
    <p:sldId id="468" r:id="rId26"/>
    <p:sldId id="472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456" r:id="rId36"/>
    <p:sldId id="491" r:id="rId37"/>
    <p:sldId id="464" r:id="rId38"/>
  </p:sldIdLst>
  <p:sldSz cx="12188825" cy="6858000"/>
  <p:notesSz cx="7315200" cy="9601200"/>
  <p:custDataLst>
    <p:tags r:id="rId4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84DB94D-C6C2-B843-BFEF-51CDA65DAFB4}">
          <p14:sldIdLst>
            <p14:sldId id="438"/>
            <p14:sldId id="439"/>
          </p14:sldIdLst>
        </p14:section>
        <p14:section name="Introduction" id="{92EF73CE-27F9-5047-980E-0A8B644FE797}">
          <p14:sldIdLst>
            <p14:sldId id="331"/>
            <p14:sldId id="451"/>
            <p14:sldId id="332"/>
            <p14:sldId id="333"/>
            <p14:sldId id="334"/>
          </p14:sldIdLst>
        </p14:section>
        <p14:section name="Container Orchestration" id="{09A9947A-02E4-B648-9F01-5CD7163F2C4D}">
          <p14:sldIdLst>
            <p14:sldId id="443"/>
            <p14:sldId id="345"/>
            <p14:sldId id="493"/>
            <p14:sldId id="506"/>
            <p14:sldId id="344"/>
            <p14:sldId id="465"/>
          </p14:sldIdLst>
        </p14:section>
        <p14:section name="Kubernetes" id="{9998E861-57A9-534B-B1C6-94E7AF97BC5E}">
          <p14:sldIdLst>
            <p14:sldId id="444"/>
            <p14:sldId id="346"/>
            <p14:sldId id="504"/>
            <p14:sldId id="476"/>
            <p14:sldId id="478"/>
            <p14:sldId id="497"/>
            <p14:sldId id="477"/>
            <p14:sldId id="503"/>
            <p14:sldId id="507"/>
            <p14:sldId id="508"/>
            <p14:sldId id="479"/>
            <p14:sldId id="468"/>
            <p14:sldId id="472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Conclusion" id="{30F01D90-5730-7C42-A996-9969F5DF596F}">
          <p14:sldIdLst>
            <p14:sldId id="456"/>
            <p14:sldId id="491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BFD"/>
    <a:srgbClr val="E9BFFF"/>
    <a:srgbClr val="00649D"/>
    <a:srgbClr val="E7EDF4"/>
    <a:srgbClr val="EEF6E2"/>
    <a:srgbClr val="5BA448"/>
    <a:srgbClr val="0B427B"/>
    <a:srgbClr val="496E7E"/>
    <a:srgbClr val="BADD8C"/>
    <a:srgbClr val="14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7" autoAdjust="0"/>
    <p:restoredTop sz="44825" autoAdjust="0"/>
  </p:normalViewPr>
  <p:slideViewPr>
    <p:cSldViewPr snapToGrid="0">
      <p:cViewPr varScale="1">
        <p:scale>
          <a:sx n="46" d="100"/>
          <a:sy n="46" d="100"/>
        </p:scale>
        <p:origin x="1848" y="176"/>
      </p:cViewPr>
      <p:guideLst>
        <p:guide orient="horz" pos="4265"/>
        <p:guide pos="206"/>
        <p:guide pos="275"/>
      </p:guideLst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334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/>
              <a:pPr>
                <a:defRPr/>
              </a:pPr>
              <a:t>August 7, 2018</a:t>
            </a:fld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/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 smtClean="0"/>
              <a:t>© Copyright IBM Corporation 2016</a:t>
            </a:r>
            <a:endParaRPr lang="en-US" dirty="0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/>
            </a:lvl1pPr>
          </a:lstStyle>
          <a:p>
            <a:pPr>
              <a:defRPr/>
            </a:pPr>
            <a:fld id="{45275DD5-0764-482C-9A5A-1DB6DE378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/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/>
            </a:lvl1pPr>
          </a:lstStyle>
          <a:p>
            <a:pPr>
              <a:defRPr/>
            </a:pPr>
            <a:fld id="{EA8B60DD-9923-4BD1-9FF3-C1FEABD2F26C}" type="datetime4">
              <a:rPr lang="en-US"/>
              <a:pPr>
                <a:defRPr/>
              </a:pPr>
              <a:t>August 7,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6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9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2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6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0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1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14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8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6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4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5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7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4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!!Templates\Cross-brand_Ppt_template\Diagonal45Feath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20641" y="6477002"/>
            <a:ext cx="1894115" cy="174627"/>
          </a:xfrm>
        </p:spPr>
        <p:txBody>
          <a:bodyPr>
            <a:noAutofit/>
          </a:bodyPr>
          <a:lstStyle>
            <a:lvl1pPr algn="ctr">
              <a:defRPr sz="9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pic>
        <p:nvPicPr>
          <p:cNvPr id="12" name="Picture 3" descr="C:\!!Templates\Cross-brand_Ppt_template\Diagonal45Feath3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48594" y="6477000"/>
            <a:ext cx="5329646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900" dirty="0" smtClean="0">
                <a:solidFill>
                  <a:srgbClr val="008AB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Course materials may not be reproduced in whole or in part without the prior written permission of IBM.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284058"/>
            <a:ext cx="6169416" cy="4873705"/>
          </a:xfrm>
        </p:spPr>
        <p:txBody>
          <a:bodyPr/>
          <a:lstStyle>
            <a:lvl1pPr marL="0" indent="0">
              <a:buNone/>
              <a:defRPr sz="3599"/>
            </a:lvl1pPr>
            <a:lvl2pPr marL="668180" indent="0">
              <a:buNone/>
              <a:defRPr sz="4092"/>
            </a:lvl2pPr>
            <a:lvl3pPr marL="1336360" indent="0">
              <a:buNone/>
              <a:defRPr sz="3508"/>
            </a:lvl3pPr>
            <a:lvl4pPr marL="2004540" indent="0">
              <a:buNone/>
              <a:defRPr sz="2923"/>
            </a:lvl4pPr>
            <a:lvl5pPr marL="2672721" indent="0">
              <a:buNone/>
              <a:defRPr sz="2923"/>
            </a:lvl5pPr>
            <a:lvl6pPr marL="3340900" indent="0">
              <a:buNone/>
              <a:defRPr sz="2923"/>
            </a:lvl6pPr>
            <a:lvl7pPr marL="4009081" indent="0">
              <a:buNone/>
              <a:defRPr sz="2923"/>
            </a:lvl7pPr>
            <a:lvl8pPr marL="4677261" indent="0">
              <a:buNone/>
              <a:defRPr sz="2923"/>
            </a:lvl8pPr>
            <a:lvl9pPr marL="5345441" indent="0">
              <a:buNone/>
              <a:defRPr sz="2923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23270"/>
            <a:ext cx="3932085" cy="3810773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9" y="508258"/>
            <a:ext cx="2913957" cy="6078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3" y="508258"/>
            <a:ext cx="8435469" cy="6078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32" y="1239313"/>
            <a:ext cx="11795760" cy="2515126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3906843"/>
            <a:ext cx="11795760" cy="2679699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033" y="1239316"/>
            <a:ext cx="5594924" cy="5347151"/>
          </a:xfrm>
        </p:spPr>
        <p:txBody>
          <a:bodyPr/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7" y="1239316"/>
            <a:ext cx="5744929" cy="5347151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6032" y="1170432"/>
            <a:ext cx="11795760" cy="5513832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3435531" y="6477000"/>
            <a:ext cx="5329645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290" tIns="30137" rIns="60290" bIns="30137"/>
          <a:lstStyle>
            <a:lvl1pPr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39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algn="l" defTabSz="614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defTabSz="6143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Course materials may not be reproduced in whole or in part without the prior written permission of IBM.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46767" y="6477000"/>
            <a:ext cx="1881051" cy="162720"/>
          </a:xfrm>
        </p:spPr>
        <p:txBody>
          <a:bodyPr>
            <a:noAutofit/>
          </a:bodyPr>
          <a:lstStyle>
            <a:lvl1pPr algn="l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6398" y="1481328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Course title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  <p:pic>
        <p:nvPicPr>
          <p:cNvPr id="10" name="Picture 7" descr="C:\!!Templates\Cross-brand_Ppt_template\!!Cover_title_illustration_Final-1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88952" cy="42501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955"/>
            <a:ext cx="4114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 smtClean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3848" y="6681674"/>
            <a:ext cx="1102497" cy="1651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10123713" y="6681674"/>
            <a:ext cx="1906403" cy="17632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93" y="768006"/>
            <a:ext cx="7248673" cy="551433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defRPr sz="40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9989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2685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79222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206186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34584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722515" y="6490232"/>
            <a:ext cx="41064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454034" y="6490232"/>
            <a:ext cx="26145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17351" y="6490232"/>
            <a:ext cx="158920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IBM Corporation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80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31" indent="-228531">
              <a:buFont typeface="Arial" panose="020B0604020202020204" pitchFamily="34" charset="0"/>
              <a:buChar char="•"/>
              <a:defRPr/>
            </a:lvl1pPr>
            <a:lvl2pPr marL="457063" indent="-228531">
              <a:buFont typeface="Wingdings" panose="05000000000000000000" pitchFamily="2" charset="2"/>
              <a:buChar char="§"/>
              <a:defRPr/>
            </a:lvl2pPr>
            <a:lvl3pPr marL="685594" indent="-228531">
              <a:buFont typeface="Arial" panose="020B0604020202020204" pitchFamily="34" charset="0"/>
              <a:buChar char="−"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70432"/>
            <a:ext cx="11795760" cy="5513832"/>
          </a:xfrm>
        </p:spPr>
        <p:txBody>
          <a:bodyPr/>
          <a:lstStyle>
            <a:lvl1pPr marL="301661" indent="-301661">
              <a:buClr>
                <a:srgbClr val="00649D"/>
              </a:buClr>
              <a:buSzPct val="90000"/>
              <a:buFont typeface="+mj-lt"/>
              <a:buAutoNum type="arabicPeriod"/>
              <a:defRPr/>
            </a:lvl1pPr>
            <a:lvl2pPr marL="603323" indent="-301661">
              <a:buSzPct val="90000"/>
              <a:buFont typeface="+mj-lt"/>
              <a:buAutoNum type="alphaLcPeriod"/>
              <a:defRPr/>
            </a:lvl2pPr>
            <a:lvl3pPr marL="507448" indent="0">
              <a:buNone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56"/>
            <a:ext cx="4115157" cy="640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720" y="1481328"/>
            <a:ext cx="6620256" cy="2167128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7720" y="3688171"/>
            <a:ext cx="6655870" cy="1499245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923"/>
            </a:lvl2pPr>
            <a:lvl3pPr marL="1336360" indent="0">
              <a:buNone/>
              <a:defRPr sz="2630"/>
            </a:lvl3pPr>
            <a:lvl4pPr marL="2004540" indent="0">
              <a:buNone/>
              <a:defRPr sz="2338"/>
            </a:lvl4pPr>
            <a:lvl5pPr marL="2672721" indent="0">
              <a:buNone/>
              <a:defRPr sz="2338"/>
            </a:lvl5pPr>
            <a:lvl6pPr marL="3340900" indent="0">
              <a:buNone/>
              <a:defRPr sz="2338"/>
            </a:lvl6pPr>
            <a:lvl7pPr marL="4009081" indent="0">
              <a:buNone/>
              <a:defRPr sz="2338"/>
            </a:lvl7pPr>
            <a:lvl8pPr marL="4677261" indent="0">
              <a:buNone/>
              <a:defRPr sz="2338"/>
            </a:lvl8pPr>
            <a:lvl9pPr marL="5345441" indent="0">
              <a:buNone/>
              <a:defRPr sz="23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055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3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3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1287147"/>
            <a:ext cx="6169416" cy="4873705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 marL="679780" indent="0">
              <a:buNone/>
              <a:defRPr sz="1535"/>
            </a:lvl4pPr>
            <a:lvl5pPr>
              <a:defRPr sz="1535"/>
            </a:lvl5pPr>
            <a:lvl6pPr>
              <a:defRPr sz="2923"/>
            </a:lvl6pPr>
            <a:lvl7pPr>
              <a:defRPr sz="2923"/>
            </a:lvl7pPr>
            <a:lvl8pPr>
              <a:defRPr sz="2923"/>
            </a:lvl8pPr>
            <a:lvl9pPr>
              <a:defRPr sz="292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59366"/>
            <a:ext cx="3932085" cy="3810773"/>
          </a:xfrm>
        </p:spPr>
        <p:txBody>
          <a:bodyPr/>
          <a:lstStyle>
            <a:lvl1pPr marL="0" indent="0">
              <a:buNone/>
              <a:defRPr sz="23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2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95760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6032" y="1165722"/>
            <a:ext cx="11795760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1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10651" y="6681674"/>
            <a:ext cx="1919466" cy="1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buFontTx/>
              <a:buNone/>
              <a:defRPr sz="9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421" y="6681676"/>
            <a:ext cx="504481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14363">
              <a:spcAft>
                <a:spcPct val="25000"/>
              </a:spcAft>
              <a:buClr>
                <a:srgbClr val="008ABF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indent="-228600" defTabSz="614363">
              <a:spcAft>
                <a:spcPct val="25000"/>
              </a:spcAft>
              <a:buClr>
                <a:srgbClr val="008ABF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indent="-223838" defTabSz="614363">
              <a:spcAft>
                <a:spcPct val="25000"/>
              </a:spcAft>
              <a:buClr>
                <a:srgbClr val="008ABF"/>
              </a:buClr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2338" indent="-214313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indent="-223838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900" dirty="0" smtClean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 to Containers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88952" cy="4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1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  <p:sldLayoutId id="2147484316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966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9" b="1" i="0" u="none" kern="1200">
          <a:solidFill>
            <a:srgbClr val="00649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2pPr>
      <a:lvl3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3pPr>
      <a:lvl4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4pPr>
      <a:lvl5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5pPr>
      <a:lvl6pPr marL="66818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6pPr>
      <a:lvl7pPr marL="133636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7pPr>
      <a:lvl8pPr marL="200454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8pPr>
      <a:lvl9pPr marL="2672721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28531" indent="-228531" algn="l" defTabSz="896669" rtl="0" eaLnBrk="1" fontAlgn="base" hangingPunct="1">
        <a:lnSpc>
          <a:spcPct val="100000"/>
        </a:lnSpc>
        <a:spcBef>
          <a:spcPts val="900"/>
        </a:spcBef>
        <a:spcAft>
          <a:spcPts val="0"/>
        </a:spcAft>
        <a:buClr>
          <a:srgbClr val="00649D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63" indent="-228531" algn="l" defTabSz="896669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00649D"/>
        </a:buClr>
        <a:buSzPct val="80000"/>
        <a:buFont typeface="Wingdings" panose="05000000000000000000" pitchFamily="2" charset="2"/>
        <a:buChar char="§"/>
        <a:defRPr sz="1799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594" indent="-228531" algn="l" defTabSz="896669" rtl="0" eaLnBrk="1" fontAlgn="base" hangingPunct="1">
        <a:lnSpc>
          <a:spcPct val="100000"/>
        </a:lnSpc>
        <a:spcBef>
          <a:spcPts val="200"/>
        </a:spcBef>
        <a:spcAft>
          <a:spcPts val="0"/>
        </a:spcAft>
        <a:buClr>
          <a:srgbClr val="00649D"/>
        </a:buClr>
        <a:buSzPct val="80000"/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0833" indent="0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6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026" indent="-223771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499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34317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501135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679532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1pPr>
      <a:lvl2pPr marL="66818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2pPr>
      <a:lvl3pPr marL="133636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00454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2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5pPr>
      <a:lvl6pPr marL="334090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00908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467726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34544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"/><Relationship Id="rId1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I-Beam/containers-os" TargetMode="External"/><Relationship Id="rId4" Type="http://schemas.openxmlformats.org/officeDocument/2006/relationships/image" Target="../media/image17.ti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oscale.ch/syslog/2016/07/26/container-orch/" TargetMode="External"/><Relationship Id="rId4" Type="http://schemas.openxmlformats.org/officeDocument/2006/relationships/hyperlink" Target="https://thenewstack.io/tns-research-present-state-container-orchestration/" TargetMode="External"/><Relationship Id="rId5" Type="http://schemas.openxmlformats.org/officeDocument/2006/relationships/hyperlink" Target="https://research.google.com/pubs/pub43438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ubernetes.io/docs/tutorials/kubernetes-basic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tif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20" y="2943759"/>
            <a:ext cx="2548128" cy="25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container orchestration?</a:t>
            </a:r>
            <a:endParaRPr lang="en-US" dirty="0"/>
          </a:p>
        </p:txBody>
      </p:sp>
      <p:sp>
        <p:nvSpPr>
          <p:cNvPr id="65" name="Content Placeholder 6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Container orchestration </a:t>
            </a:r>
          </a:p>
          <a:p>
            <a:pPr lvl="1"/>
            <a:r>
              <a:rPr lang="en-US" dirty="0" smtClean="0"/>
              <a:t>Manages the deployment, placement, and lifecycle of workload containers</a:t>
            </a:r>
          </a:p>
          <a:p>
            <a:r>
              <a:rPr lang="en-US" dirty="0" smtClean="0"/>
              <a:t>Cluster management</a:t>
            </a:r>
          </a:p>
          <a:p>
            <a:pPr lvl="1"/>
            <a:r>
              <a:rPr lang="en-US" dirty="0" smtClean="0"/>
              <a:t>Federates multiple hosts into one target</a:t>
            </a:r>
          </a:p>
          <a:p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Distributes containers across nodes</a:t>
            </a:r>
          </a:p>
          <a:p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Knows where the containers are located</a:t>
            </a:r>
          </a:p>
          <a:p>
            <a:pPr lvl="1"/>
            <a:r>
              <a:rPr lang="en-US" dirty="0" smtClean="0"/>
              <a:t>Distributes client requests across the containers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Ensures the right number of nodes and containers</a:t>
            </a:r>
          </a:p>
          <a:p>
            <a:r>
              <a:rPr lang="en-US" dirty="0"/>
              <a:t>Health management</a:t>
            </a:r>
          </a:p>
          <a:p>
            <a:pPr lvl="1"/>
            <a:r>
              <a:rPr lang="en-US" dirty="0" smtClean="0"/>
              <a:t>Replaces </a:t>
            </a:r>
            <a:r>
              <a:rPr lang="en-US" dirty="0"/>
              <a:t>unhealthy </a:t>
            </a:r>
            <a:r>
              <a:rPr lang="en-US" dirty="0" smtClean="0"/>
              <a:t>containers and nodes</a:t>
            </a:r>
            <a:endParaRPr lang="en-US" dirty="0"/>
          </a:p>
          <a:p>
            <a:endParaRPr lang="en-US" dirty="0"/>
          </a:p>
        </p:txBody>
      </p:sp>
      <p:sp>
        <p:nvSpPr>
          <p:cNvPr id="66" name="Content Placeholder 6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Container Orchestrator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169916" y="1730626"/>
            <a:ext cx="5731355" cy="4247648"/>
            <a:chOff x="5930744" y="1722474"/>
            <a:chExt cx="5731355" cy="4247648"/>
          </a:xfrm>
        </p:grpSpPr>
        <p:sp>
          <p:nvSpPr>
            <p:cNvPr id="9" name="Rectangle 8"/>
            <p:cNvSpPr/>
            <p:nvPr/>
          </p:nvSpPr>
          <p:spPr bwMode="auto">
            <a:xfrm>
              <a:off x="7685289" y="1722474"/>
              <a:ext cx="1499017" cy="170037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Manager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860801" y="2174834"/>
              <a:ext cx="1139252" cy="50966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Scheduler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60801" y="2795389"/>
              <a:ext cx="1139252" cy="50966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Replicator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954547" y="4177884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33809" y="4610365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081346" y="5233370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19" name="Rectangle 18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7685289" y="4159602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864551" y="4592083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812088" y="5215088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26" name="Rectangle 25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9416031" y="4154484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95293" y="4586965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542830" y="5209970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33" name="Rectangle 32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10522847" y="2226669"/>
              <a:ext cx="1139252" cy="6919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Discovery DB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3" name="Elbow Connector 42"/>
            <p:cNvCxnSpPr>
              <a:stCxn id="9" idx="2"/>
              <a:endCxn id="30" idx="0"/>
            </p:cNvCxnSpPr>
            <p:nvPr/>
          </p:nvCxnSpPr>
          <p:spPr bwMode="auto">
            <a:xfrm rot="16200000" flipH="1">
              <a:off x="8934352" y="2923296"/>
              <a:ext cx="731634" cy="1730742"/>
            </a:xfrm>
            <a:prstGeom prst="bentConnector3">
              <a:avLst>
                <a:gd name="adj1" fmla="val 51615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Elbow Connector 44"/>
            <p:cNvCxnSpPr>
              <a:stCxn id="9" idx="2"/>
              <a:endCxn id="12" idx="0"/>
            </p:cNvCxnSpPr>
            <p:nvPr/>
          </p:nvCxnSpPr>
          <p:spPr bwMode="auto">
            <a:xfrm rot="5400000">
              <a:off x="7191910" y="2934996"/>
              <a:ext cx="755034" cy="1730742"/>
            </a:xfrm>
            <a:prstGeom prst="bentConnector3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>
              <a:stCxn id="9" idx="2"/>
              <a:endCxn id="23" idx="0"/>
            </p:cNvCxnSpPr>
            <p:nvPr/>
          </p:nvCxnSpPr>
          <p:spPr bwMode="auto">
            <a:xfrm>
              <a:off x="8434798" y="3422850"/>
              <a:ext cx="0" cy="736752"/>
            </a:xfrm>
            <a:prstGeom prst="line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Elbow Connector 54"/>
            <p:cNvCxnSpPr>
              <a:stCxn id="30" idx="3"/>
              <a:endCxn id="36" idx="2"/>
            </p:cNvCxnSpPr>
            <p:nvPr/>
          </p:nvCxnSpPr>
          <p:spPr bwMode="auto">
            <a:xfrm flipV="1">
              <a:off x="10915048" y="2918655"/>
              <a:ext cx="177425" cy="2131948"/>
            </a:xfrm>
            <a:prstGeom prst="bent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>
              <a:stCxn id="9" idx="3"/>
              <a:endCxn id="36" idx="1"/>
            </p:cNvCxnSpPr>
            <p:nvPr/>
          </p:nvCxnSpPr>
          <p:spPr bwMode="auto">
            <a:xfrm>
              <a:off x="9184306" y="2572662"/>
              <a:ext cx="1338541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/>
            <p:cNvSpPr/>
            <p:nvPr/>
          </p:nvSpPr>
          <p:spPr bwMode="auto">
            <a:xfrm>
              <a:off x="5930744" y="2226669"/>
              <a:ext cx="1139252" cy="6919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Image Repository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68" name="Straight Arrow Connector 67"/>
            <p:cNvCxnSpPr>
              <a:stCxn id="9" idx="1"/>
              <a:endCxn id="67" idx="3"/>
            </p:cNvCxnSpPr>
            <p:nvPr/>
          </p:nvCxnSpPr>
          <p:spPr bwMode="auto">
            <a:xfrm flipH="1">
              <a:off x="7069996" y="2572662"/>
              <a:ext cx="615293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361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Ecosystem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098472" y="1648619"/>
            <a:ext cx="3656608" cy="4875477"/>
          </a:xfrm>
          <a:prstGeom prst="roundRect">
            <a:avLst>
              <a:gd name="adj" fmla="val 115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1218926" hangingPunct="1">
              <a:lnSpc>
                <a:spcPct val="90000"/>
              </a:lnSpc>
            </a:pPr>
            <a:endParaRPr lang="en-US" sz="2666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19335" y="2673647"/>
            <a:ext cx="8281506" cy="5804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2" name="Group 41"/>
          <p:cNvGrpSpPr/>
          <p:nvPr/>
        </p:nvGrpSpPr>
        <p:grpSpPr>
          <a:xfrm>
            <a:off x="1097378" y="5681503"/>
            <a:ext cx="4466446" cy="609434"/>
            <a:chOff x="1097378" y="5681503"/>
            <a:chExt cx="4466446" cy="60943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272877" y="5681503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>
                  <a:latin typeface="HelvNeue Light for IBM" pitchFamily="34" charset="0"/>
                </a:rPr>
                <a:t>Physical Infrastructure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7378" y="5795448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97378" y="4910469"/>
            <a:ext cx="4466446" cy="609434"/>
            <a:chOff x="1097378" y="4910469"/>
            <a:chExt cx="4466446" cy="609434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2272877" y="491046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>
                  <a:latin typeface="HelvNeue Light for IBM" pitchFamily="34" charset="0"/>
                </a:rPr>
                <a:t>Virtual Infrastructure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7378" y="5024414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97378" y="4139598"/>
            <a:ext cx="4466446" cy="609434"/>
            <a:chOff x="1097378" y="4139598"/>
            <a:chExt cx="4466446" cy="609434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272877" y="413959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>
                  <a:latin typeface="HelvNeue Light for IBM" pitchFamily="34" charset="0"/>
                </a:rPr>
                <a:t>Operating System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7378" y="4253543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97378" y="3388329"/>
            <a:ext cx="4466446" cy="609434"/>
            <a:chOff x="1097378" y="3388329"/>
            <a:chExt cx="4466446" cy="609434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2272877" y="338832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>
                  <a:latin typeface="HelvNeue Light for IBM" pitchFamily="34" charset="0"/>
                </a:rPr>
                <a:t>Container Engine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7378" y="3502274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97378" y="2615991"/>
            <a:ext cx="4466446" cy="609434"/>
            <a:chOff x="1097378" y="2615991"/>
            <a:chExt cx="4466446" cy="609434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272877" y="2615991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/>
                <a:t>Orchestration/Scheduling</a:t>
              </a:r>
            </a:p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/>
                <a:t>Service Model</a:t>
              </a:r>
              <a:endParaRPr lang="en-US" sz="1867" b="1" dirty="0">
                <a:solidFill>
                  <a:srgbClr val="191919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7378" y="2729936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97378" y="1845118"/>
            <a:ext cx="4466446" cy="609434"/>
            <a:chOff x="1097378" y="1845118"/>
            <a:chExt cx="4466446" cy="609434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2272877" y="184511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/>
                <a:t>Development Workflow</a:t>
              </a:r>
            </a:p>
            <a:p>
              <a:pPr algn="ctr" defTabSz="1218926" hangingPunct="1">
                <a:lnSpc>
                  <a:spcPct val="90000"/>
                </a:lnSpc>
              </a:pPr>
              <a:r>
                <a:rPr lang="en-US" sz="1867" b="1" dirty="0"/>
                <a:t>Opinionated Containers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7378" y="1959063"/>
              <a:ext cx="902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Layer 6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78" y="5713003"/>
            <a:ext cx="3034510" cy="6284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143" y="4949547"/>
            <a:ext cx="2990071" cy="5142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57" y="4274708"/>
            <a:ext cx="3586816" cy="4697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909" y="3435701"/>
            <a:ext cx="3796311" cy="5840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832" y="2615055"/>
            <a:ext cx="1117309" cy="6411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8658" y="2656581"/>
            <a:ext cx="1187141" cy="5078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485" y="1892733"/>
            <a:ext cx="1142702" cy="3555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1357" y="1824557"/>
            <a:ext cx="711015" cy="660228"/>
          </a:xfrm>
          <a:prstGeom prst="rect">
            <a:avLst/>
          </a:prstGeom>
        </p:spPr>
      </p:pic>
      <p:pic>
        <p:nvPicPr>
          <p:cNvPr id="43" name="image48.ti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54831" y="2520969"/>
            <a:ext cx="829137" cy="829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88" y="2614494"/>
            <a:ext cx="667512" cy="63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 bwMode="auto">
          <a:xfrm>
            <a:off x="479685" y="2533757"/>
            <a:ext cx="11077731" cy="772434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9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6889" y="1084417"/>
            <a:ext cx="7291878" cy="543844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Container Orchestration Responsibilities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4300857" cy="5368037"/>
          </a:xfrm>
        </p:spPr>
        <p:txBody>
          <a:bodyPr/>
          <a:lstStyle/>
          <a:p>
            <a:r>
              <a:rPr lang="en-US" dirty="0" smtClean="0"/>
              <a:t>Container orchestration</a:t>
            </a:r>
          </a:p>
          <a:p>
            <a:pPr lvl="1"/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Cluster management</a:t>
            </a:r>
          </a:p>
          <a:p>
            <a:pPr lvl="1"/>
            <a:r>
              <a:rPr lang="en-US" dirty="0" smtClean="0"/>
              <a:t>Service discovery</a:t>
            </a:r>
          </a:p>
          <a:p>
            <a:endParaRPr lang="en-US" dirty="0" smtClean="0"/>
          </a:p>
          <a:p>
            <a:r>
              <a:rPr lang="en-US" dirty="0" smtClean="0"/>
              <a:t>Related functionality</a:t>
            </a:r>
          </a:p>
          <a:p>
            <a:pPr lvl="1"/>
            <a:r>
              <a:rPr lang="en-US" dirty="0" smtClean="0"/>
              <a:t>Provisioning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Configuration management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956" name="Shape 956"/>
          <p:cNvSpPr/>
          <p:nvPr/>
        </p:nvSpPr>
        <p:spPr>
          <a:xfrm>
            <a:off x="4762501" y="1733550"/>
            <a:ext cx="6838950" cy="190500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14363" eaLnBrk="1" hangingPunct="1">
              <a:buFont typeface="Arial" panose="020B0604020202020204" pitchFamily="34" charset="0"/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1241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in IBM Cloud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June 2015 when IBM Cloud Container Service launched, open source orchestration projects were not available for production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Kubernetes – July 21, 2015</a:t>
            </a:r>
          </a:p>
          <a:p>
            <a:pPr lvl="1"/>
            <a:r>
              <a:rPr lang="en-US" dirty="0" smtClean="0"/>
              <a:t>Docker Swarm – November 3, 2015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July 27, 2016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IBM developed custom orchestration to ensure anti co-location of containers within a group and container placement to the least utilized hosts</a:t>
            </a:r>
          </a:p>
          <a:p>
            <a:endParaRPr lang="en-US" dirty="0" smtClean="0"/>
          </a:p>
          <a:p>
            <a:r>
              <a:rPr lang="en-US" dirty="0" smtClean="0"/>
              <a:t>IBM Research runs rigorous performance and scalability testing (</a:t>
            </a:r>
            <a:r>
              <a:rPr lang="en-US" dirty="0" smtClean="0">
                <a:hlinkClick r:id="rId3"/>
              </a:rPr>
              <a:t>https://github.com/Open-I-Beam/containers-os</a:t>
            </a:r>
            <a:r>
              <a:rPr lang="en-US" dirty="0" smtClean="0"/>
              <a:t>) on various open source projects; then work with those communities to make improvements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1" name="image48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9779" y="1868245"/>
            <a:ext cx="1623741" cy="1624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1220" y="1957773"/>
            <a:ext cx="1685700" cy="144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66380" y="2177410"/>
            <a:ext cx="2217369" cy="1005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62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Kubernetes?</a:t>
            </a:r>
            <a:endParaRPr lang="en-US" dirty="0"/>
          </a:p>
        </p:txBody>
      </p:sp>
      <p:sp>
        <p:nvSpPr>
          <p:cNvPr id="976" name="Shape 97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orchestrator</a:t>
            </a:r>
          </a:p>
          <a:p>
            <a:pPr lvl="1"/>
            <a:r>
              <a:rPr lang="en-US" dirty="0" smtClean="0"/>
              <a:t>Runs and manages containers</a:t>
            </a:r>
          </a:p>
          <a:p>
            <a:pPr lvl="1"/>
            <a:r>
              <a:rPr lang="en-US" dirty="0" smtClean="0"/>
              <a:t>Unified API for deploying web applications, batch jobs, and databases</a:t>
            </a:r>
          </a:p>
          <a:p>
            <a:pPr lvl="1"/>
            <a:r>
              <a:rPr lang="en-US" dirty="0" smtClean="0"/>
              <a:t>Maintains and tracks the global view of the cluster </a:t>
            </a:r>
          </a:p>
          <a:p>
            <a:pPr lvl="1"/>
            <a:r>
              <a:rPr lang="en-US" dirty="0" smtClean="0"/>
              <a:t>Supports multiple cloud and bare-metal environments</a:t>
            </a:r>
          </a:p>
          <a:p>
            <a:r>
              <a:rPr lang="en-US" dirty="0" smtClean="0"/>
              <a:t>Manage applications, not machines</a:t>
            </a:r>
          </a:p>
          <a:p>
            <a:pPr lvl="1"/>
            <a:r>
              <a:rPr lang="en-US" dirty="0"/>
              <a:t>Rolling updates, canary deploys, and blue-green deployments </a:t>
            </a:r>
            <a:endParaRPr lang="en-US" dirty="0" smtClean="0"/>
          </a:p>
          <a:p>
            <a:r>
              <a:rPr lang="en-US" dirty="0" smtClean="0"/>
              <a:t>Designed for extensibility</a:t>
            </a:r>
          </a:p>
          <a:p>
            <a:pPr lvl="1"/>
            <a:r>
              <a:rPr lang="en-US" dirty="0" smtClean="0"/>
              <a:t>Rich ecosystem of plug-ins for scheduling, storage, networking</a:t>
            </a:r>
          </a:p>
          <a:p>
            <a:r>
              <a:rPr lang="en-US" dirty="0" smtClean="0"/>
              <a:t>Open source project managed by the Linux Foundation </a:t>
            </a:r>
          </a:p>
          <a:p>
            <a:pPr lvl="1"/>
            <a:r>
              <a:rPr lang="en-US" dirty="0" smtClean="0"/>
              <a:t>Inspired and informed by Google's experiences and internal systems</a:t>
            </a:r>
          </a:p>
          <a:p>
            <a:pPr lvl="1"/>
            <a:r>
              <a:rPr lang="en-US" dirty="0" smtClean="0"/>
              <a:t>100% open source, written in Go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977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9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roup 1012"/>
          <p:cNvGrpSpPr/>
          <p:nvPr/>
        </p:nvGrpSpPr>
        <p:grpSpPr>
          <a:xfrm>
            <a:off x="7647217" y="4398750"/>
            <a:ext cx="4340988" cy="2126375"/>
            <a:chOff x="7647217" y="4398750"/>
            <a:chExt cx="4340988" cy="2126375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7647217" y="4398750"/>
              <a:ext cx="4340988" cy="2126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Worker node</a:t>
              </a:r>
            </a:p>
          </p:txBody>
        </p:sp>
        <p:sp>
          <p:nvSpPr>
            <p:cNvPr id="162" name="Rounded Rectangle 161"/>
            <p:cNvSpPr/>
            <p:nvPr/>
          </p:nvSpPr>
          <p:spPr bwMode="auto">
            <a:xfrm>
              <a:off x="10154381" y="4468014"/>
              <a:ext cx="761040" cy="242421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-proxy</a:t>
              </a: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7856382" y="5080773"/>
              <a:ext cx="3987017" cy="12919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docker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8046243" y="4720608"/>
              <a:ext cx="868841" cy="22856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kubelet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8079126" y="5372388"/>
              <a:ext cx="3508605" cy="880601"/>
              <a:chOff x="8079126" y="3119228"/>
              <a:chExt cx="3508605" cy="880601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9270663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9354330" y="3201844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7" name="Rectangle 186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4" name="Group 173"/>
              <p:cNvGrpSpPr/>
              <p:nvPr/>
            </p:nvGrpSpPr>
            <p:grpSpPr>
              <a:xfrm>
                <a:off x="9429950" y="3292092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4" name="Rounded Rectangle 183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5" name="Rectangle 184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8079126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2" name="Rounded Rectangle 181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3" name="Rectangle 182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14363" eaLnBrk="1" hangingPunct="1"/>
                  <a:r>
                    <a:rPr lang="en-US" sz="1200" dirty="0" err="1"/>
                    <a:t>cAdvisor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10496032" y="3119228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0" name="Rounded Rectangle 17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1" name="Rectangle 18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10579699" y="320184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78" name="Rounded Rectangle 17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79" name="Rectangle 17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</p:grpSp>
        <p:cxnSp>
          <p:nvCxnSpPr>
            <p:cNvPr id="166" name="Curved Connector 165"/>
            <p:cNvCxnSpPr>
              <a:stCxn id="164" idx="3"/>
              <a:endCxn id="182" idx="0"/>
            </p:cNvCxnSpPr>
            <p:nvPr/>
          </p:nvCxnSpPr>
          <p:spPr bwMode="auto">
            <a:xfrm flipH="1">
              <a:off x="8583142" y="4834892"/>
              <a:ext cx="331942" cy="537499"/>
            </a:xfrm>
            <a:prstGeom prst="curvedConnector4">
              <a:avLst>
                <a:gd name="adj1" fmla="val -68867"/>
                <a:gd name="adj2" fmla="val 60631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Curved Connector 166"/>
            <p:cNvCxnSpPr>
              <a:stCxn id="164" idx="3"/>
              <a:endCxn id="188" idx="0"/>
            </p:cNvCxnSpPr>
            <p:nvPr/>
          </p:nvCxnSpPr>
          <p:spPr bwMode="auto">
            <a:xfrm>
              <a:off x="8915084" y="4834892"/>
              <a:ext cx="859595" cy="537499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Curved Connector 167"/>
            <p:cNvCxnSpPr>
              <a:stCxn id="164" idx="3"/>
              <a:endCxn id="180" idx="0"/>
            </p:cNvCxnSpPr>
            <p:nvPr/>
          </p:nvCxnSpPr>
          <p:spPr bwMode="auto">
            <a:xfrm>
              <a:off x="8915084" y="4834892"/>
              <a:ext cx="2084964" cy="537496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Straight Arrow Connector 168"/>
            <p:cNvCxnSpPr>
              <a:stCxn id="162" idx="2"/>
              <a:endCxn id="188" idx="0"/>
            </p:cNvCxnSpPr>
            <p:nvPr/>
          </p:nvCxnSpPr>
          <p:spPr bwMode="auto">
            <a:xfrm flipH="1">
              <a:off x="9774679" y="4710435"/>
              <a:ext cx="760222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Straight Arrow Connector 169"/>
            <p:cNvCxnSpPr>
              <a:stCxn id="162" idx="2"/>
              <a:endCxn id="180" idx="0"/>
            </p:cNvCxnSpPr>
            <p:nvPr/>
          </p:nvCxnSpPr>
          <p:spPr bwMode="auto">
            <a:xfrm>
              <a:off x="10534901" y="4710435"/>
              <a:ext cx="465147" cy="661953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Curved Connector 170"/>
            <p:cNvCxnSpPr>
              <a:stCxn id="164" idx="2"/>
              <a:endCxn id="183" idx="0"/>
            </p:cNvCxnSpPr>
            <p:nvPr/>
          </p:nvCxnSpPr>
          <p:spPr bwMode="auto">
            <a:xfrm rot="16200000" flipH="1">
              <a:off x="8169601" y="5260239"/>
              <a:ext cx="735062" cy="112936"/>
            </a:xfrm>
            <a:prstGeom prst="curvedConnector3">
              <a:avLst>
                <a:gd name="adj1" fmla="val 50000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Straight Arrow Connector 194"/>
            <p:cNvCxnSpPr>
              <a:stCxn id="162" idx="2"/>
              <a:endCxn id="182" idx="0"/>
            </p:cNvCxnSpPr>
            <p:nvPr/>
          </p:nvCxnSpPr>
          <p:spPr bwMode="auto">
            <a:xfrm flipH="1">
              <a:off x="8583142" y="4710435"/>
              <a:ext cx="1951759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4226560" y="1882393"/>
            <a:ext cx="7887145" cy="475837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Kubernetes 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</a:t>
            </a:r>
          </a:p>
        </p:txBody>
      </p:sp>
      <p:cxnSp>
        <p:nvCxnSpPr>
          <p:cNvPr id="18" name="Straight Arrow Connector 17"/>
          <p:cNvCxnSpPr>
            <a:stCxn id="162" idx="0"/>
            <a:endCxn id="22" idx="2"/>
          </p:cNvCxnSpPr>
          <p:nvPr/>
        </p:nvCxnSpPr>
        <p:spPr bwMode="auto">
          <a:xfrm flipH="1" flipV="1">
            <a:off x="10320113" y="2000138"/>
            <a:ext cx="214788" cy="2467876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56032" y="1165722"/>
            <a:ext cx="3941566" cy="5513832"/>
          </a:xfrm>
        </p:spPr>
        <p:txBody>
          <a:bodyPr/>
          <a:lstStyle/>
          <a:p>
            <a:r>
              <a:rPr lang="en-US" dirty="0" smtClean="0"/>
              <a:t>Master nodes</a:t>
            </a:r>
          </a:p>
          <a:p>
            <a:pPr lvl="1"/>
            <a:r>
              <a:rPr lang="en-US" dirty="0" smtClean="0"/>
              <a:t>Computer with processes that manage the cluster</a:t>
            </a:r>
          </a:p>
          <a:p>
            <a:pPr lvl="1"/>
            <a:r>
              <a:rPr lang="en-US" dirty="0" smtClean="0"/>
              <a:t>Multiple nodes for HA</a:t>
            </a:r>
          </a:p>
          <a:p>
            <a:endParaRPr lang="en-US" dirty="0" smtClean="0"/>
          </a:p>
          <a:p>
            <a:r>
              <a:rPr lang="en-US" dirty="0" smtClean="0"/>
              <a:t>Worker nodes</a:t>
            </a:r>
          </a:p>
          <a:p>
            <a:pPr lvl="1"/>
            <a:r>
              <a:rPr lang="en-US" dirty="0" smtClean="0"/>
              <a:t>Computers that host pods</a:t>
            </a:r>
          </a:p>
          <a:p>
            <a:pPr lvl="1"/>
            <a:r>
              <a:rPr lang="en-US" dirty="0" smtClean="0"/>
              <a:t>Pods host application containers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03ADA-2D06-4A19-9D78-9198AF6FF26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83" name="image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603" y="8305800"/>
            <a:ext cx="3585901" cy="3586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5963" y="8458200"/>
            <a:ext cx="3585901" cy="35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361713" y="3208778"/>
            <a:ext cx="3079559" cy="2251049"/>
            <a:chOff x="6242858" y="2410691"/>
            <a:chExt cx="2651760" cy="2701636"/>
          </a:xfrm>
        </p:grpSpPr>
        <p:sp>
          <p:nvSpPr>
            <p:cNvPr id="72" name="Rectangle 71"/>
            <p:cNvSpPr/>
            <p:nvPr/>
          </p:nvSpPr>
          <p:spPr bwMode="auto">
            <a:xfrm>
              <a:off x="6242858" y="2410691"/>
              <a:ext cx="2651760" cy="25520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Master node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375862" y="3035330"/>
              <a:ext cx="2272145" cy="1054529"/>
            </a:xfrm>
            <a:prstGeom prst="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APIs</a:t>
              </a: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6600305" y="3404660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scheduling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dirty="0"/>
                <a:t>actuator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7567353" y="3404660"/>
              <a:ext cx="814648" cy="427504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dirty="0"/>
                <a:t>REST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7567353" y="2821578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100" dirty="0"/>
                <a:t>authentication</a:t>
              </a:r>
              <a:br>
                <a:rPr lang="en-US" sz="1100" dirty="0"/>
              </a:br>
              <a:r>
                <a:rPr lang="en-US" sz="1100" dirty="0"/>
                <a:t>authorization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6600305" y="4133804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controller</a:t>
              </a:r>
              <a:b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manager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567353" y="4347556"/>
              <a:ext cx="1080654" cy="764771"/>
            </a:xfrm>
            <a:prstGeom prst="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Distributed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watchable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storage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etcd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)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 bwMode="auto">
            <a:xfrm>
              <a:off x="7974677" y="3249082"/>
              <a:ext cx="0" cy="155578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79"/>
            <p:cNvCxnSpPr/>
            <p:nvPr/>
          </p:nvCxnSpPr>
          <p:spPr bwMode="auto">
            <a:xfrm>
              <a:off x="7414953" y="3618412"/>
              <a:ext cx="152400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Arrow Connector 80"/>
            <p:cNvCxnSpPr/>
            <p:nvPr/>
          </p:nvCxnSpPr>
          <p:spPr bwMode="auto">
            <a:xfrm flipH="1" flipV="1">
              <a:off x="7974677" y="3832164"/>
              <a:ext cx="133003" cy="515392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/>
            <p:cNvCxnSpPr/>
            <p:nvPr/>
          </p:nvCxnSpPr>
          <p:spPr bwMode="auto">
            <a:xfrm flipV="1">
              <a:off x="7007629" y="3832164"/>
              <a:ext cx="706582" cy="30164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Rounded Rectangle 21"/>
          <p:cNvSpPr/>
          <p:nvPr/>
        </p:nvSpPr>
        <p:spPr bwMode="auto">
          <a:xfrm>
            <a:off x="9733846" y="1736941"/>
            <a:ext cx="1172533" cy="263197"/>
          </a:xfrm>
          <a:prstGeom prst="round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firewall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874141" y="1556857"/>
            <a:ext cx="997558" cy="1800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kubect</a:t>
            </a:r>
            <a:r>
              <a:rPr lang="en-US" sz="1200" dirty="0" err="1"/>
              <a:t>l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6372920" y="1736941"/>
            <a:ext cx="0" cy="1814195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Cloud 25"/>
          <p:cNvSpPr/>
          <p:nvPr/>
        </p:nvSpPr>
        <p:spPr bwMode="auto">
          <a:xfrm>
            <a:off x="9349303" y="703206"/>
            <a:ext cx="1941618" cy="752559"/>
          </a:xfrm>
          <a:prstGeom prst="cloud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dirty="0"/>
              <a:t>internet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>
            <a:stCxn id="26" idx="1"/>
            <a:endCxn id="22" idx="0"/>
          </p:cNvCxnSpPr>
          <p:nvPr/>
        </p:nvCxnSpPr>
        <p:spPr bwMode="auto">
          <a:xfrm>
            <a:off x="10320112" y="1454964"/>
            <a:ext cx="1" cy="28197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0902" y="703206"/>
            <a:ext cx="684035" cy="6840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5" name="Group 1014"/>
          <p:cNvGrpSpPr/>
          <p:nvPr/>
        </p:nvGrpSpPr>
        <p:grpSpPr>
          <a:xfrm>
            <a:off x="7647217" y="2145590"/>
            <a:ext cx="4340988" cy="2126375"/>
            <a:chOff x="7647217" y="2145590"/>
            <a:chExt cx="4340988" cy="2126375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647217" y="2145590"/>
              <a:ext cx="4340988" cy="2126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Worker node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10154381" y="2214854"/>
              <a:ext cx="761040" cy="242421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-proxy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856382" y="2827613"/>
              <a:ext cx="3987017" cy="12919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docker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046243" y="2467448"/>
              <a:ext cx="868841" cy="22856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kubelet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79" name="Group 978"/>
            <p:cNvGrpSpPr/>
            <p:nvPr/>
          </p:nvGrpSpPr>
          <p:grpSpPr>
            <a:xfrm>
              <a:off x="8079126" y="3119228"/>
              <a:ext cx="3508605" cy="880601"/>
              <a:chOff x="8079126" y="3119228"/>
              <a:chExt cx="3508605" cy="880601"/>
            </a:xfrm>
          </p:grpSpPr>
          <p:grpSp>
            <p:nvGrpSpPr>
              <p:cNvPr id="973" name="Group 972"/>
              <p:cNvGrpSpPr/>
              <p:nvPr/>
            </p:nvGrpSpPr>
            <p:grpSpPr>
              <a:xfrm>
                <a:off x="9270663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9354330" y="3201844"/>
                <a:ext cx="1008032" cy="707737"/>
                <a:chOff x="9270663" y="3119231"/>
                <a:chExt cx="1008032" cy="707737"/>
              </a:xfrm>
            </p:grpSpPr>
            <p:sp>
              <p:nvSpPr>
                <p:cNvPr id="87" name="Rounded Rectangle 86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9429950" y="3292092"/>
                <a:ext cx="1008032" cy="707737"/>
                <a:chOff x="9270663" y="3119231"/>
                <a:chExt cx="1008032" cy="707737"/>
              </a:xfrm>
            </p:grpSpPr>
            <p:sp>
              <p:nvSpPr>
                <p:cNvPr id="90" name="Rounded Rectangle 8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8079126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97" name="Rounded Rectangle 96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98" name="Rectangle 97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14363" eaLnBrk="1" hangingPunct="1"/>
                  <a:r>
                    <a:rPr lang="en-US" sz="1200" dirty="0" err="1"/>
                    <a:t>cAdvisor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10496032" y="3119228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08" name="Rounded Rectangle 10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10579699" y="320184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11" name="Rounded Rectangle 110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</p:grpSp>
        <p:cxnSp>
          <p:nvCxnSpPr>
            <p:cNvPr id="33" name="Curved Connector 32"/>
            <p:cNvCxnSpPr>
              <a:stCxn id="31" idx="3"/>
              <a:endCxn id="97" idx="0"/>
            </p:cNvCxnSpPr>
            <p:nvPr/>
          </p:nvCxnSpPr>
          <p:spPr bwMode="auto">
            <a:xfrm flipH="1">
              <a:off x="8583142" y="2581732"/>
              <a:ext cx="331942" cy="537499"/>
            </a:xfrm>
            <a:prstGeom prst="curvedConnector4">
              <a:avLst>
                <a:gd name="adj1" fmla="val -68867"/>
                <a:gd name="adj2" fmla="val 60631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Curved Connector 33"/>
            <p:cNvCxnSpPr>
              <a:stCxn id="31" idx="3"/>
              <a:endCxn id="40" idx="0"/>
            </p:cNvCxnSpPr>
            <p:nvPr/>
          </p:nvCxnSpPr>
          <p:spPr bwMode="auto">
            <a:xfrm>
              <a:off x="8915084" y="2581732"/>
              <a:ext cx="859595" cy="537499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Curved Connector 34"/>
            <p:cNvCxnSpPr>
              <a:stCxn id="31" idx="3"/>
              <a:endCxn id="108" idx="0"/>
            </p:cNvCxnSpPr>
            <p:nvPr/>
          </p:nvCxnSpPr>
          <p:spPr bwMode="auto">
            <a:xfrm>
              <a:off x="8915084" y="2581732"/>
              <a:ext cx="2084964" cy="537496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>
              <a:stCxn id="29" idx="2"/>
              <a:endCxn id="40" idx="0"/>
            </p:cNvCxnSpPr>
            <p:nvPr/>
          </p:nvCxnSpPr>
          <p:spPr bwMode="auto">
            <a:xfrm flipH="1">
              <a:off x="9774679" y="2457275"/>
              <a:ext cx="760222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>
              <a:stCxn id="29" idx="2"/>
              <a:endCxn id="108" idx="0"/>
            </p:cNvCxnSpPr>
            <p:nvPr/>
          </p:nvCxnSpPr>
          <p:spPr bwMode="auto">
            <a:xfrm>
              <a:off x="10534901" y="2457275"/>
              <a:ext cx="465147" cy="661953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Curved Connector 35"/>
            <p:cNvCxnSpPr>
              <a:stCxn id="31" idx="2"/>
              <a:endCxn id="98" idx="0"/>
            </p:cNvCxnSpPr>
            <p:nvPr/>
          </p:nvCxnSpPr>
          <p:spPr bwMode="auto">
            <a:xfrm rot="16200000" flipH="1">
              <a:off x="8169601" y="3007079"/>
              <a:ext cx="735062" cy="112936"/>
            </a:xfrm>
            <a:prstGeom prst="curvedConnector3">
              <a:avLst>
                <a:gd name="adj1" fmla="val 50000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9" name="Straight Arrow Connector 198"/>
            <p:cNvCxnSpPr>
              <a:stCxn id="29" idx="2"/>
              <a:endCxn id="97" idx="0"/>
            </p:cNvCxnSpPr>
            <p:nvPr/>
          </p:nvCxnSpPr>
          <p:spPr bwMode="auto">
            <a:xfrm flipH="1">
              <a:off x="8583142" y="2457275"/>
              <a:ext cx="1951759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0" name="Curved Connector 19"/>
          <p:cNvCxnSpPr>
            <a:stCxn id="75" idx="3"/>
            <a:endCxn id="31" idx="1"/>
          </p:cNvCxnSpPr>
          <p:nvPr/>
        </p:nvCxnSpPr>
        <p:spPr bwMode="auto">
          <a:xfrm flipV="1">
            <a:off x="6845956" y="2581732"/>
            <a:ext cx="1200287" cy="1633340"/>
          </a:xfrm>
          <a:prstGeom prst="curved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urved Connector 20"/>
          <p:cNvCxnSpPr>
            <a:stCxn id="75" idx="3"/>
            <a:endCxn id="164" idx="1"/>
          </p:cNvCxnSpPr>
          <p:nvPr/>
        </p:nvCxnSpPr>
        <p:spPr bwMode="auto">
          <a:xfrm>
            <a:off x="6845956" y="4215072"/>
            <a:ext cx="1200287" cy="619820"/>
          </a:xfrm>
          <a:prstGeom prst="curved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2" idx="2"/>
          </p:cNvCxnSpPr>
          <p:nvPr/>
        </p:nvCxnSpPr>
        <p:spPr bwMode="auto">
          <a:xfrm>
            <a:off x="10320113" y="2000138"/>
            <a:ext cx="214787" cy="21471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81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Kubernetes Terminology: Topology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</a:t>
            </a:r>
          </a:p>
          <a:p>
            <a:pPr lvl="1"/>
            <a:r>
              <a:rPr lang="en-US" dirty="0" smtClean="0"/>
              <a:t>Collection of worker nodes managed by the same master node</a:t>
            </a:r>
          </a:p>
          <a:p>
            <a:pPr lvl="1"/>
            <a:r>
              <a:rPr lang="en-US" dirty="0" smtClean="0"/>
              <a:t>Makes the worker nodes behave like one big computer</a:t>
            </a:r>
          </a:p>
          <a:p>
            <a:r>
              <a:rPr lang="en-US" dirty="0" smtClean="0"/>
              <a:t>Master node</a:t>
            </a:r>
          </a:p>
          <a:p>
            <a:pPr lvl="1"/>
            <a:r>
              <a:rPr lang="en-US" dirty="0" smtClean="0"/>
              <a:t>Controls and manages the cluster</a:t>
            </a:r>
          </a:p>
          <a:p>
            <a:pPr lvl="1"/>
            <a:r>
              <a:rPr lang="en-US" dirty="0" smtClean="0"/>
              <a:t>Scheduling and replication logic</a:t>
            </a:r>
          </a:p>
          <a:p>
            <a:pPr lvl="1"/>
            <a:r>
              <a:rPr lang="en-US" dirty="0" smtClean="0"/>
              <a:t>Generally two or more master nodes for resiliency, but are not used for scaling out the cluster</a:t>
            </a:r>
          </a:p>
          <a:p>
            <a:r>
              <a:rPr lang="en-US" dirty="0" smtClean="0"/>
              <a:t>Worker node</a:t>
            </a:r>
          </a:p>
          <a:p>
            <a:pPr lvl="1"/>
            <a:r>
              <a:rPr lang="en-US" dirty="0" smtClean="0"/>
              <a:t>Node where pods are run</a:t>
            </a:r>
          </a:p>
          <a:p>
            <a:pPr lvl="1"/>
            <a:r>
              <a:rPr lang="en-US" dirty="0" smtClean="0"/>
              <a:t>Docker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Docker </a:t>
            </a:r>
            <a:r>
              <a:rPr lang="en-US" dirty="0" smtClean="0"/>
              <a:t>engine for </a:t>
            </a:r>
            <a:r>
              <a:rPr lang="en-US" dirty="0"/>
              <a:t>running containers (including the </a:t>
            </a:r>
            <a:r>
              <a:rPr lang="en-US" dirty="0" err="1"/>
              <a:t>kubelet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kubelet</a:t>
            </a:r>
            <a:endParaRPr lang="en-US" dirty="0" smtClean="0"/>
          </a:p>
          <a:p>
            <a:pPr lvl="2"/>
            <a:r>
              <a:rPr lang="en-US" dirty="0" smtClean="0"/>
              <a:t>Kubernetes agent that accepts commands from the master</a:t>
            </a:r>
          </a:p>
          <a:p>
            <a:pPr lvl="2"/>
            <a:r>
              <a:rPr lang="en-US" dirty="0" smtClean="0"/>
              <a:t>Manages pods in the node</a:t>
            </a:r>
          </a:p>
          <a:p>
            <a:pPr lvl="1"/>
            <a:r>
              <a:rPr lang="en-US" dirty="0" err="1" smtClean="0">
                <a:sym typeface="Helvetica Light"/>
              </a:rPr>
              <a:t>cAdvisor</a:t>
            </a:r>
            <a:r>
              <a:rPr lang="en-US" dirty="0" smtClean="0">
                <a:sym typeface="Helvetica Light"/>
              </a:rPr>
              <a:t> </a:t>
            </a:r>
            <a:r>
              <a:rPr lang="mr-IN" dirty="0" smtClean="0">
                <a:sym typeface="Helvetica Light"/>
              </a:rPr>
              <a:t>–</a:t>
            </a:r>
            <a:r>
              <a:rPr lang="en-US" dirty="0" smtClean="0">
                <a:sym typeface="Helvetica Light"/>
              </a:rPr>
              <a:t> Container Advisor provides resources usage and performance statistics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 – network proxy service responsible for routing activities for inbound or ingress traffic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22" y="189771"/>
            <a:ext cx="3766303" cy="30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Kubernetes Terminology: Master Node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ym typeface="Helvetica Light"/>
              </a:rPr>
              <a:t>Etcd</a:t>
            </a:r>
            <a:endParaRPr lang="en-US" dirty="0" smtClean="0">
              <a:sym typeface="Helvetica Light"/>
            </a:endParaRPr>
          </a:p>
          <a:p>
            <a:pPr lvl="1"/>
            <a:r>
              <a:rPr lang="en-US" dirty="0" smtClean="0">
                <a:sym typeface="Helvetica Light"/>
              </a:rPr>
              <a:t>A highly-available key value store</a:t>
            </a:r>
          </a:p>
          <a:p>
            <a:pPr lvl="1"/>
            <a:r>
              <a:rPr lang="en-US" dirty="0" smtClean="0"/>
              <a:t>All cluster data is stored here</a:t>
            </a:r>
            <a:endParaRPr lang="en-US" dirty="0" smtClean="0">
              <a:sym typeface="Helvetica Light"/>
            </a:endParaRPr>
          </a:p>
          <a:p>
            <a:r>
              <a:rPr lang="en-US" dirty="0" smtClean="0">
                <a:sym typeface="Helvetica Light"/>
              </a:rPr>
              <a:t>API Server</a:t>
            </a:r>
          </a:p>
          <a:p>
            <a:pPr lvl="1"/>
            <a:r>
              <a:rPr lang="en-US" dirty="0" smtClean="0">
                <a:sym typeface="Helvetica Light"/>
              </a:rPr>
              <a:t>Exposes API for managing Kubernetes</a:t>
            </a:r>
          </a:p>
          <a:p>
            <a:pPr lvl="1"/>
            <a:r>
              <a:rPr lang="en-US" dirty="0" smtClean="0">
                <a:sym typeface="Helvetica Light"/>
              </a:rPr>
              <a:t>Used by </a:t>
            </a:r>
            <a:r>
              <a:rPr lang="en-US" dirty="0" err="1" smtClean="0">
                <a:sym typeface="Helvetica Light"/>
              </a:rPr>
              <a:t>kubectrl</a:t>
            </a:r>
            <a:r>
              <a:rPr lang="en-US" dirty="0" smtClean="0">
                <a:sym typeface="Helvetica Light"/>
              </a:rPr>
              <a:t> CLI</a:t>
            </a:r>
          </a:p>
          <a:p>
            <a:r>
              <a:rPr lang="en-US" dirty="0" smtClean="0"/>
              <a:t>Controller manager</a:t>
            </a:r>
          </a:p>
          <a:p>
            <a:pPr lvl="1"/>
            <a:r>
              <a:rPr lang="en-US" dirty="0" smtClean="0"/>
              <a:t>Daemon that runs controllers, which are the background threads that handle routine tasks in the cluster</a:t>
            </a:r>
          </a:p>
          <a:p>
            <a:pPr lvl="1"/>
            <a:r>
              <a:rPr lang="en-US" dirty="0" smtClean="0"/>
              <a:t>Node Controller </a:t>
            </a:r>
            <a:r>
              <a:rPr lang="mr-IN" dirty="0" smtClean="0"/>
              <a:t>–</a:t>
            </a:r>
            <a:r>
              <a:rPr lang="en-US" dirty="0" smtClean="0"/>
              <a:t> Responsible for noticing and responding when nodes go down</a:t>
            </a:r>
          </a:p>
          <a:p>
            <a:pPr lvl="1"/>
            <a:r>
              <a:rPr lang="en-US" dirty="0" smtClean="0"/>
              <a:t>Replication Controller </a:t>
            </a:r>
            <a:r>
              <a:rPr lang="mr-IN" dirty="0" smtClean="0"/>
              <a:t>–</a:t>
            </a:r>
            <a:r>
              <a:rPr lang="en-US" dirty="0" smtClean="0"/>
              <a:t> Replaced by </a:t>
            </a:r>
            <a:r>
              <a:rPr lang="en-US" dirty="0" err="1" smtClean="0"/>
              <a:t>ReplicaSet</a:t>
            </a:r>
            <a:endParaRPr lang="en-US" dirty="0" smtClean="0"/>
          </a:p>
          <a:p>
            <a:pPr lvl="1"/>
            <a:r>
              <a:rPr lang="en-US" dirty="0" smtClean="0"/>
              <a:t>Endpoints Controller </a:t>
            </a:r>
            <a:r>
              <a:rPr lang="mr-IN" dirty="0" smtClean="0"/>
              <a:t>–</a:t>
            </a:r>
            <a:r>
              <a:rPr lang="en-US" dirty="0" smtClean="0"/>
              <a:t> Populates the Endpoints object (that is, joins services and pods)</a:t>
            </a:r>
          </a:p>
          <a:p>
            <a:pPr lvl="1"/>
            <a:r>
              <a:rPr lang="en-US" dirty="0" smtClean="0"/>
              <a:t>Service Account &amp; Token Controllers </a:t>
            </a:r>
            <a:r>
              <a:rPr lang="mr-IN" dirty="0" smtClean="0"/>
              <a:t>–</a:t>
            </a:r>
            <a:r>
              <a:rPr lang="en-US" dirty="0" smtClean="0"/>
              <a:t> Create default accounts and API access tokens for new namespaces</a:t>
            </a:r>
          </a:p>
          <a:p>
            <a:r>
              <a:rPr lang="en-US" dirty="0" smtClean="0">
                <a:sym typeface="Helvetica Light"/>
              </a:rPr>
              <a:t>Scheduler</a:t>
            </a:r>
          </a:p>
          <a:p>
            <a:pPr lvl="1"/>
            <a:r>
              <a:rPr lang="en-US" dirty="0" smtClean="0">
                <a:sym typeface="Helvetica Light"/>
              </a:rPr>
              <a:t>Selects the worker node each pods runs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22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65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Kubernetes Architecture: Workloads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Container</a:t>
            </a:r>
          </a:p>
          <a:p>
            <a:pPr lvl="1"/>
            <a:r>
              <a:rPr lang="en-US" smtClean="0"/>
              <a:t>Packaging of an app</a:t>
            </a:r>
          </a:p>
          <a:p>
            <a:endParaRPr lang="en-US" smtClean="0"/>
          </a:p>
          <a:p>
            <a:r>
              <a:rPr lang="en-US" smtClean="0"/>
              <a:t>Pod</a:t>
            </a:r>
          </a:p>
          <a:p>
            <a:pPr lvl="1"/>
            <a:r>
              <a:rPr lang="en-US" smtClean="0"/>
              <a:t>Unit of deployment</a:t>
            </a:r>
          </a:p>
          <a:p>
            <a:endParaRPr lang="en-US" smtClean="0"/>
          </a:p>
          <a:p>
            <a:r>
              <a:rPr lang="en-US" smtClean="0"/>
              <a:t>Service</a:t>
            </a:r>
          </a:p>
          <a:p>
            <a:pPr lvl="1"/>
            <a:r>
              <a:rPr lang="en-US" smtClean="0"/>
              <a:t>Fixed endpoint for 1+ pods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86" name="Rounded Rectangle 85"/>
          <p:cNvSpPr/>
          <p:nvPr/>
        </p:nvSpPr>
        <p:spPr bwMode="auto">
          <a:xfrm>
            <a:off x="6132380" y="1010922"/>
            <a:ext cx="5679870" cy="5368037"/>
          </a:xfrm>
          <a:prstGeom prst="roundRect">
            <a:avLst>
              <a:gd name="adj" fmla="val 6284"/>
            </a:avLst>
          </a:prstGeom>
          <a:solidFill>
            <a:srgbClr val="FFFFFF">
              <a:lumMod val="95000"/>
              <a:alpha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Kubernetes</a:t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components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8972522" y="2908110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2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9106917" y="3050008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9255441" y="3200380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10400696" y="3056782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91" name="Rounded Rectangle 90"/>
          <p:cNvSpPr/>
          <p:nvPr/>
        </p:nvSpPr>
        <p:spPr bwMode="auto">
          <a:xfrm>
            <a:off x="10549220" y="3207155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6455327" y="2422566"/>
            <a:ext cx="909390" cy="826977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 Service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6218841" y="1153184"/>
            <a:ext cx="1382360" cy="1089933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Master Node</a:t>
            </a:r>
          </a:p>
        </p:txBody>
      </p:sp>
      <p:sp>
        <p:nvSpPr>
          <p:cNvPr id="96" name="Rounded Rectangle 95"/>
          <p:cNvSpPr/>
          <p:nvPr/>
        </p:nvSpPr>
        <p:spPr bwMode="auto">
          <a:xfrm>
            <a:off x="6460495" y="4170774"/>
            <a:ext cx="909390" cy="826977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 Service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4916774" y="2422566"/>
            <a:ext cx="909390" cy="826977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 Client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4921943" y="4170774"/>
            <a:ext cx="909390" cy="826977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 Client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8972522" y="1157704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1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9106917" y="1299603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9255441" y="1449976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10400696" y="1306378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10549220" y="1456750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8972522" y="4658515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3</a:t>
            </a: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9106917" y="4800412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9255441" y="4950785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10400696" y="4807188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10549220" y="4957561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cxnSp>
        <p:nvCxnSpPr>
          <p:cNvPr id="114" name="Straight Connector 113"/>
          <p:cNvCxnSpPr>
            <a:stCxn id="92" idx="3"/>
            <a:endCxn id="105" idx="1"/>
          </p:cNvCxnSpPr>
          <p:nvPr/>
        </p:nvCxnSpPr>
        <p:spPr bwMode="auto">
          <a:xfrm flipV="1">
            <a:off x="7364717" y="1784447"/>
            <a:ext cx="1742200" cy="1051608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stCxn id="92" idx="3"/>
            <a:endCxn id="90" idx="1"/>
          </p:cNvCxnSpPr>
          <p:nvPr/>
        </p:nvCxnSpPr>
        <p:spPr bwMode="auto">
          <a:xfrm>
            <a:off x="7364717" y="2836055"/>
            <a:ext cx="3035979" cy="703456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>
            <a:stCxn id="92" idx="3"/>
            <a:endCxn id="110" idx="1"/>
          </p:cNvCxnSpPr>
          <p:nvPr/>
        </p:nvCxnSpPr>
        <p:spPr bwMode="auto">
          <a:xfrm>
            <a:off x="7364717" y="2836055"/>
            <a:ext cx="1742200" cy="2449201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>
            <a:stCxn id="96" idx="3"/>
            <a:endCxn id="107" idx="1"/>
          </p:cNvCxnSpPr>
          <p:nvPr/>
        </p:nvCxnSpPr>
        <p:spPr bwMode="auto">
          <a:xfrm flipV="1">
            <a:off x="7369885" y="1789107"/>
            <a:ext cx="3030811" cy="2795156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Straight Connector 117"/>
          <p:cNvCxnSpPr>
            <a:stCxn id="96" idx="3"/>
            <a:endCxn id="88" idx="1"/>
          </p:cNvCxnSpPr>
          <p:nvPr/>
        </p:nvCxnSpPr>
        <p:spPr bwMode="auto">
          <a:xfrm flipV="1">
            <a:off x="7369885" y="3534852"/>
            <a:ext cx="1737032" cy="1049411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Straight Connector 118"/>
          <p:cNvCxnSpPr>
            <a:endCxn id="112" idx="1"/>
          </p:cNvCxnSpPr>
          <p:nvPr/>
        </p:nvCxnSpPr>
        <p:spPr bwMode="auto">
          <a:xfrm>
            <a:off x="7369885" y="4584263"/>
            <a:ext cx="3030811" cy="705654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/>
          <p:cNvCxnSpPr>
            <a:stCxn id="92" idx="1"/>
            <a:endCxn id="102" idx="3"/>
          </p:cNvCxnSpPr>
          <p:nvPr/>
        </p:nvCxnSpPr>
        <p:spPr bwMode="auto">
          <a:xfrm flipH="1">
            <a:off x="5826164" y="2836055"/>
            <a:ext cx="629163" cy="0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96" idx="1"/>
            <a:endCxn id="103" idx="3"/>
          </p:cNvCxnSpPr>
          <p:nvPr/>
        </p:nvCxnSpPr>
        <p:spPr bwMode="auto">
          <a:xfrm flipH="1">
            <a:off x="5831333" y="4584263"/>
            <a:ext cx="629162" cy="0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93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Container orchestration</a:t>
            </a:r>
          </a:p>
          <a:p>
            <a:r>
              <a:rPr lang="en-US" dirty="0" smtClean="0"/>
              <a:t>Kubernetes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Terminology: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Unit of packaging </a:t>
            </a:r>
          </a:p>
          <a:p>
            <a:r>
              <a:rPr lang="en-US" dirty="0" smtClean="0"/>
              <a:t>Pod</a:t>
            </a:r>
          </a:p>
          <a:p>
            <a:pPr lvl="1"/>
            <a:r>
              <a:rPr lang="en-US" dirty="0" smtClean="0">
                <a:sym typeface="Helvetica Light"/>
              </a:rPr>
              <a:t>Smallest deployment unit in Kubernetes </a:t>
            </a:r>
          </a:p>
          <a:p>
            <a:pPr lvl="1"/>
            <a:r>
              <a:rPr lang="en-US" dirty="0" smtClean="0"/>
              <a:t>A collection of containers that run on a worker node</a:t>
            </a:r>
          </a:p>
          <a:p>
            <a:pPr lvl="1"/>
            <a:r>
              <a:rPr lang="en-US" dirty="0" smtClean="0"/>
              <a:t>Each pod has its own IP</a:t>
            </a:r>
          </a:p>
          <a:p>
            <a:pPr lvl="1"/>
            <a:r>
              <a:rPr lang="en-US" dirty="0" smtClean="0"/>
              <a:t>A pod shares a PID namespace, network, and hostname</a:t>
            </a:r>
          </a:p>
          <a:p>
            <a:r>
              <a:rPr lang="en-US" dirty="0" smtClean="0"/>
              <a:t>Service</a:t>
            </a:r>
            <a:endParaRPr lang="en-US" dirty="0"/>
          </a:p>
          <a:p>
            <a:pPr lvl="1"/>
            <a:r>
              <a:rPr lang="en-US" dirty="0"/>
              <a:t>Collection of pods exposed as an endpoint</a:t>
            </a:r>
          </a:p>
          <a:p>
            <a:pPr lvl="1"/>
            <a:r>
              <a:rPr lang="en-US" dirty="0"/>
              <a:t>Information stored in the </a:t>
            </a:r>
            <a:r>
              <a:rPr lang="en-US" dirty="0">
                <a:sym typeface="Helvetica Light"/>
              </a:rPr>
              <a:t>Kubernetes </a:t>
            </a:r>
            <a:r>
              <a:rPr lang="en-US" dirty="0" smtClean="0"/>
              <a:t>cluster </a:t>
            </a:r>
            <a:r>
              <a:rPr lang="en-US" dirty="0"/>
              <a:t>state and networking info propagated to all worker nodes</a:t>
            </a:r>
          </a:p>
          <a:p>
            <a:pPr lvl="1"/>
            <a:r>
              <a:rPr lang="en-US" dirty="0" smtClean="0"/>
              <a:t>Types</a:t>
            </a:r>
          </a:p>
          <a:p>
            <a:pPr lvl="2"/>
            <a:r>
              <a:rPr lang="en-US" dirty="0" err="1" smtClean="0"/>
              <a:t>ClusterIP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Exposes the service on a cluster-internal IP</a:t>
            </a:r>
            <a:endParaRPr lang="en-US" dirty="0" smtClean="0"/>
          </a:p>
          <a:p>
            <a:pPr lvl="2"/>
            <a:r>
              <a:rPr lang="en-US" dirty="0" err="1" smtClean="0"/>
              <a:t>NodePort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Exposes the service on each Node’s IP at a static port</a:t>
            </a:r>
            <a:endParaRPr lang="en-US" dirty="0" smtClean="0"/>
          </a:p>
          <a:p>
            <a:pPr lvl="2"/>
            <a:r>
              <a:rPr lang="en-US" dirty="0" err="1" smtClean="0"/>
              <a:t>LoadBalancer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Exposes the service externally using a cloud provider’s load balancer</a:t>
            </a:r>
            <a:endParaRPr lang="en-US" dirty="0" smtClean="0"/>
          </a:p>
          <a:p>
            <a:pPr lvl="2"/>
            <a:r>
              <a:rPr lang="en-US" dirty="0" err="1" smtClean="0"/>
              <a:t>ExternalName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/>
              <a:t> Maps the service to </a:t>
            </a:r>
            <a:r>
              <a:rPr lang="en-US" dirty="0" smtClean="0"/>
              <a:t>an external name (such as </a:t>
            </a:r>
            <a:r>
              <a:rPr lang="en-US" dirty="0" err="1"/>
              <a:t>foo.bar.example.com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10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72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Terminology: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A set of pods to be deployed together, such as an application</a:t>
            </a:r>
          </a:p>
          <a:p>
            <a:pPr lvl="1"/>
            <a:r>
              <a:rPr lang="en-US" dirty="0" smtClean="0"/>
              <a:t>Declarative: </a:t>
            </a:r>
            <a:r>
              <a:rPr lang="en-US" dirty="0"/>
              <a:t>Revising a Deployment creates a </a:t>
            </a:r>
            <a:r>
              <a:rPr lang="en-US" dirty="0" err="1"/>
              <a:t>ReplicaSet</a:t>
            </a:r>
            <a:r>
              <a:rPr lang="en-US" dirty="0"/>
              <a:t> </a:t>
            </a:r>
            <a:r>
              <a:rPr lang="en-US" dirty="0" smtClean="0"/>
              <a:t>describing the desired state</a:t>
            </a:r>
          </a:p>
          <a:p>
            <a:pPr lvl="1"/>
            <a:r>
              <a:rPr lang="en-US" dirty="0" smtClean="0"/>
              <a:t>Rollout: Deployment controller changes the actual state to the desired state at a controlled rate</a:t>
            </a:r>
          </a:p>
          <a:p>
            <a:pPr lvl="1"/>
            <a:r>
              <a:rPr lang="en-US" dirty="0" smtClean="0"/>
              <a:t>Rollback: Each Deployment revision can be rolled back</a:t>
            </a:r>
          </a:p>
          <a:p>
            <a:pPr lvl="1"/>
            <a:r>
              <a:rPr lang="en-US" dirty="0" smtClean="0"/>
              <a:t>Scale and </a:t>
            </a:r>
            <a:r>
              <a:rPr lang="en-US" dirty="0" err="1" smtClean="0"/>
              <a:t>autoscale</a:t>
            </a:r>
            <a:r>
              <a:rPr lang="en-US" dirty="0" smtClean="0"/>
              <a:t>: A Deployment can be scaled</a:t>
            </a:r>
          </a:p>
          <a:p>
            <a:r>
              <a:rPr lang="en-US" dirty="0" err="1" smtClean="0"/>
              <a:t>ReplicaSet</a:t>
            </a:r>
            <a:endParaRPr lang="en-US" dirty="0" smtClean="0"/>
          </a:p>
          <a:p>
            <a:pPr lvl="1"/>
            <a:r>
              <a:rPr lang="en-US" dirty="0" smtClean="0"/>
              <a:t>The next-generation </a:t>
            </a:r>
            <a:r>
              <a:rPr lang="en-US" dirty="0" err="1" smtClean="0"/>
              <a:t>ReplicationController</a:t>
            </a:r>
            <a:endParaRPr lang="en-US" dirty="0" smtClean="0"/>
          </a:p>
          <a:p>
            <a:pPr lvl="1"/>
            <a:r>
              <a:rPr lang="en-US" dirty="0" smtClean="0"/>
              <a:t>A set of pod templates that describe a set of pod replicas</a:t>
            </a:r>
          </a:p>
          <a:p>
            <a:pPr lvl="1"/>
            <a:r>
              <a:rPr lang="en-US" dirty="0" smtClean="0"/>
              <a:t>Uses a template that describes specifically what each pod should contain</a:t>
            </a:r>
          </a:p>
          <a:p>
            <a:pPr lvl="1"/>
            <a:r>
              <a:rPr lang="en-US" dirty="0" smtClean="0"/>
              <a:t>Ensures that a specified number of pod replicas are running at any given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10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526130" y="4820390"/>
            <a:ext cx="6617174" cy="1716857"/>
            <a:chOff x="1536486" y="4719112"/>
            <a:chExt cx="6617174" cy="1716857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536486" y="4719112"/>
              <a:ext cx="6617174" cy="17168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Deployment 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694007" y="5001892"/>
              <a:ext cx="2443832" cy="1291974"/>
              <a:chOff x="1084407" y="2375922"/>
              <a:chExt cx="2443832" cy="1291974"/>
            </a:xfrm>
          </p:grpSpPr>
          <p:sp>
            <p:nvSpPr>
              <p:cNvPr id="30" name="Rectangle 5"/>
              <p:cNvSpPr/>
              <p:nvPr/>
            </p:nvSpPr>
            <p:spPr bwMode="auto">
              <a:xfrm>
                <a:off x="1084407" y="2375922"/>
                <a:ext cx="2443832" cy="1291974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ReplicaSet</a:t>
                </a: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1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781033" y="2740320"/>
                <a:ext cx="1008032" cy="707737"/>
                <a:chOff x="9809806" y="3119231"/>
                <a:chExt cx="1008032" cy="707737"/>
              </a:xfrm>
            </p:grpSpPr>
            <p:sp>
              <p:nvSpPr>
                <p:cNvPr id="32" name="Rounded Rectangle 31"/>
                <p:cNvSpPr/>
                <p:nvPr/>
              </p:nvSpPr>
              <p:spPr bwMode="auto">
                <a:xfrm>
                  <a:off x="9809806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33" name="Rectangle 20"/>
                <p:cNvSpPr/>
                <p:nvPr/>
              </p:nvSpPr>
              <p:spPr bwMode="auto">
                <a:xfrm>
                  <a:off x="9889857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svcA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5553704" y="5001892"/>
              <a:ext cx="2443832" cy="1291974"/>
              <a:chOff x="4467025" y="2375922"/>
              <a:chExt cx="2443832" cy="1291974"/>
            </a:xfrm>
          </p:grpSpPr>
          <p:sp>
            <p:nvSpPr>
              <p:cNvPr id="23" name="Rectangle 27"/>
              <p:cNvSpPr/>
              <p:nvPr/>
            </p:nvSpPr>
            <p:spPr bwMode="auto">
              <a:xfrm>
                <a:off x="4467025" y="2375922"/>
                <a:ext cx="2443832" cy="1291974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2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ReplicaSet</a:t>
                </a:r>
                <a:r>
                  <a: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2</a:t>
                </a:r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45129" y="2740320"/>
                <a:ext cx="1008032" cy="707737"/>
                <a:chOff x="9270663" y="3119231"/>
                <a:chExt cx="1008032" cy="707737"/>
              </a:xfrm>
            </p:grpSpPr>
            <p:sp>
              <p:nvSpPr>
                <p:cNvPr id="28" name="Rounded Rectangle 2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29" name="Rectangle 3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svcB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624508" y="2740320"/>
                <a:ext cx="1008032" cy="707737"/>
                <a:chOff x="9270663" y="3119231"/>
                <a:chExt cx="1008032" cy="707737"/>
              </a:xfrm>
            </p:grpSpPr>
            <p:sp>
              <p:nvSpPr>
                <p:cNvPr id="26" name="Rounded Rectangle 25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27" name="Rectangle 33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svcA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0" name="Right Arrow 19"/>
            <p:cNvSpPr/>
            <p:nvPr/>
          </p:nvSpPr>
          <p:spPr bwMode="auto">
            <a:xfrm>
              <a:off x="4295322" y="5228409"/>
              <a:ext cx="1145793" cy="838938"/>
            </a:xfrm>
            <a:prstGeom prst="rightArrow">
              <a:avLst>
                <a:gd name="adj1" fmla="val 55589"/>
                <a:gd name="adj2" fmla="val 50000"/>
              </a:avLst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b="1" dirty="0"/>
                <a:t>r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olling update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413401" y="2771560"/>
            <a:ext cx="2132396" cy="3483650"/>
            <a:chOff x="9036666" y="1437832"/>
            <a:chExt cx="2132396" cy="348365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9036666" y="1437832"/>
              <a:ext cx="2130503" cy="6956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Deployment 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5"/>
            <p:cNvSpPr/>
            <p:nvPr/>
          </p:nvSpPr>
          <p:spPr bwMode="auto">
            <a:xfrm>
              <a:off x="9036666" y="2831819"/>
              <a:ext cx="2132396" cy="69567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ReplicaSet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1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5"/>
            <p:cNvSpPr/>
            <p:nvPr/>
          </p:nvSpPr>
          <p:spPr bwMode="auto">
            <a:xfrm>
              <a:off x="9036666" y="4225806"/>
              <a:ext cx="2132396" cy="69567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ReplicaSet</a:t>
              </a: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2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10110651" y="3467262"/>
              <a:ext cx="737860" cy="819150"/>
            </a:xfrm>
            <a:prstGeom prst="arc">
              <a:avLst>
                <a:gd name="adj1" fmla="val 17950175"/>
                <a:gd name="adj2" fmla="val 3653187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rollout</a:t>
              </a:r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9364057" y="3467263"/>
              <a:ext cx="737860" cy="819149"/>
            </a:xfrm>
            <a:prstGeom prst="arc">
              <a:avLst>
                <a:gd name="adj1" fmla="val 7165740"/>
                <a:gd name="adj2" fmla="val 1456068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rollback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10101918" y="2133508"/>
              <a:ext cx="946" cy="698311"/>
            </a:xfrm>
            <a:prstGeom prst="straightConnector1">
              <a:avLst/>
            </a:prstGeom>
            <a:solidFill>
              <a:srgbClr val="FDFDFD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TextBox 40"/>
            <p:cNvSpPr txBox="1"/>
            <p:nvPr/>
          </p:nvSpPr>
          <p:spPr>
            <a:xfrm>
              <a:off x="10140004" y="2344164"/>
              <a:ext cx="937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create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117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dirty="0" err="1" smtClean="0"/>
              <a:t>Autoscaling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Horizontal </a:t>
            </a:r>
            <a:r>
              <a:rPr lang="en-US" dirty="0"/>
              <a:t>Pod </a:t>
            </a:r>
            <a:r>
              <a:rPr lang="en-US" dirty="0" err="1" smtClean="0"/>
              <a:t>Autoscaling</a:t>
            </a:r>
            <a:r>
              <a:rPr lang="en-US" dirty="0" smtClean="0"/>
              <a:t> (HPA)</a:t>
            </a:r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scales the number of pods in a </a:t>
            </a:r>
            <a:r>
              <a:rPr lang="en-US" dirty="0" smtClean="0"/>
              <a:t>replication controller, deployment, </a:t>
            </a:r>
            <a:r>
              <a:rPr lang="en-US" dirty="0"/>
              <a:t>or replica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Matches the </a:t>
            </a:r>
            <a:r>
              <a:rPr lang="en-US" dirty="0"/>
              <a:t>observed average CPU utilization to the specified </a:t>
            </a:r>
            <a:r>
              <a:rPr lang="en-US" dirty="0" smtClean="0"/>
              <a:t>target</a:t>
            </a:r>
            <a:endParaRPr lang="en-US" dirty="0"/>
          </a:p>
          <a:p>
            <a:pPr lvl="1"/>
            <a:r>
              <a:rPr lang="en-US" dirty="0" smtClean="0"/>
              <a:t>Fetches metrics </a:t>
            </a:r>
            <a:r>
              <a:rPr lang="en-US" dirty="0"/>
              <a:t>in two different ways: direct </a:t>
            </a:r>
            <a:r>
              <a:rPr lang="en-US" dirty="0" err="1"/>
              <a:t>Heapster</a:t>
            </a:r>
            <a:r>
              <a:rPr lang="en-US" dirty="0"/>
              <a:t> </a:t>
            </a:r>
            <a:r>
              <a:rPr lang="en-US" dirty="0" smtClean="0"/>
              <a:t>access </a:t>
            </a:r>
            <a:r>
              <a:rPr lang="en-US" dirty="0"/>
              <a:t>and REST client access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 err="1"/>
              <a:t>Heapster</a:t>
            </a:r>
            <a:r>
              <a:rPr lang="en-US" dirty="0"/>
              <a:t> enables </a:t>
            </a:r>
            <a:r>
              <a:rPr lang="en-US" dirty="0" smtClean="0"/>
              <a:t>container cluster monitoring and performance analysis</a:t>
            </a:r>
          </a:p>
          <a:p>
            <a:pPr lvl="1"/>
            <a:r>
              <a:rPr lang="en-US" dirty="0" smtClean="0"/>
              <a:t>Default </a:t>
            </a:r>
            <a:r>
              <a:rPr lang="en-US" dirty="0" err="1" smtClean="0"/>
              <a:t>config</a:t>
            </a:r>
            <a:r>
              <a:rPr lang="en-US" dirty="0" smtClean="0"/>
              <a:t>: query every 30 sec, maintain 10% tolerance, wait 3 min after scale-up, wait 5 min after scale-down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autoscale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deployment 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&lt;deployment-name&gt;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cpu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-percent=50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--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min=1 --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max=10 deployment ”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hpa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-name&gt;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autoscaled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r>
              <a:rPr lang="en-US" dirty="0"/>
              <a:t>Creates a </a:t>
            </a:r>
            <a:r>
              <a:rPr lang="en-US" dirty="0" smtClean="0"/>
              <a:t>horizontal pod </a:t>
            </a:r>
            <a:r>
              <a:rPr lang="en-US" dirty="0" err="1" smtClean="0"/>
              <a:t>autoscaler</a:t>
            </a:r>
            <a:endParaRPr lang="en-US" dirty="0" smtClean="0"/>
          </a:p>
          <a:p>
            <a:pPr lvl="1"/>
            <a:r>
              <a:rPr lang="en-US" dirty="0" smtClean="0"/>
              <a:t>An HPA instance</a:t>
            </a:r>
          </a:p>
          <a:p>
            <a:pPr lvl="1"/>
            <a:r>
              <a:rPr lang="en-US" dirty="0" smtClean="0"/>
              <a:t>Maintains between </a:t>
            </a:r>
            <a:r>
              <a:rPr lang="en-US" dirty="0"/>
              <a:t>1 and 10 replicas of the </a:t>
            </a:r>
            <a:r>
              <a:rPr lang="en-US" dirty="0" smtClean="0"/>
              <a:t>pods controlled </a:t>
            </a:r>
            <a:r>
              <a:rPr lang="en-US" dirty="0"/>
              <a:t>by the </a:t>
            </a:r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Maintains an </a:t>
            </a:r>
            <a:r>
              <a:rPr lang="en-US" dirty="0"/>
              <a:t>average CPU utilization across all </a:t>
            </a:r>
            <a:r>
              <a:rPr lang="en-US" dirty="0" smtClean="0"/>
              <a:t>pods of </a:t>
            </a:r>
            <a:r>
              <a:rPr lang="en-US" dirty="0"/>
              <a:t>50</a:t>
            </a:r>
            <a:r>
              <a:rPr lang="en-US" dirty="0" smtClean="0"/>
              <a:t>%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50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</a:t>
            </a:r>
            <a:r>
              <a:rPr lang="en-US" dirty="0" smtClean="0"/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Each resource object by type has a unique name</a:t>
            </a:r>
          </a:p>
          <a:p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Resource isolation: Each namespace is a virtual cluster within the physical cluster</a:t>
            </a:r>
          </a:p>
          <a:p>
            <a:pPr lvl="2"/>
            <a:r>
              <a:rPr lang="en-US" dirty="0"/>
              <a:t>Resource objects are scoped within namespaces</a:t>
            </a:r>
          </a:p>
          <a:p>
            <a:pPr lvl="2"/>
            <a:r>
              <a:rPr lang="en-US" dirty="0"/>
              <a:t>Low-level resources are not in namespaces: nodes, persistent volumes, and namespaces themselves</a:t>
            </a:r>
          </a:p>
          <a:p>
            <a:pPr lvl="2"/>
            <a:r>
              <a:rPr lang="en-US" dirty="0" smtClean="0"/>
              <a:t>Names </a:t>
            </a:r>
            <a:r>
              <a:rPr lang="en-US" dirty="0"/>
              <a:t>of resources need to be unique within a namespace, but not across </a:t>
            </a:r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Resource quotas: Namespaces can </a:t>
            </a:r>
            <a:r>
              <a:rPr lang="en-US" dirty="0"/>
              <a:t>divide cluster </a:t>
            </a:r>
            <a:r>
              <a:rPr lang="en-US" dirty="0" smtClean="0"/>
              <a:t>resources</a:t>
            </a:r>
          </a:p>
          <a:p>
            <a:pPr lvl="1"/>
            <a:r>
              <a:rPr lang="en-US" dirty="0" smtClean="0"/>
              <a:t>Initial namespaces</a:t>
            </a:r>
          </a:p>
          <a:p>
            <a:pPr lvl="2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/>
              <a:t>default namespace for objects with no other namespace    </a:t>
            </a:r>
            <a:endParaRPr lang="en-US" dirty="0" smtClean="0"/>
          </a:p>
          <a:p>
            <a:pPr lvl="2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-system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/>
              <a:t>namespace for objects created by the Kubernetes system</a:t>
            </a:r>
          </a:p>
          <a:p>
            <a:r>
              <a:rPr lang="en-US" dirty="0" smtClean="0"/>
              <a:t>Resource Quota</a:t>
            </a:r>
          </a:p>
          <a:p>
            <a:pPr lvl="1"/>
            <a:r>
              <a:rPr lang="en-US" dirty="0" smtClean="0"/>
              <a:t>Limits resource consumption per namespace</a:t>
            </a:r>
          </a:p>
          <a:p>
            <a:pPr lvl="1"/>
            <a:r>
              <a:rPr lang="en-US" dirty="0" smtClean="0"/>
              <a:t>Limit can be number of resource objects </a:t>
            </a:r>
            <a:r>
              <a:rPr lang="en-US" dirty="0"/>
              <a:t>by type (pods, services, etc.)</a:t>
            </a:r>
            <a:endParaRPr lang="en-US" dirty="0" smtClean="0"/>
          </a:p>
          <a:p>
            <a:pPr lvl="1"/>
            <a:r>
              <a:rPr lang="en-US" dirty="0" smtClean="0"/>
              <a:t>Limit can be total amount of compute resources (CPU, memory, etc.)</a:t>
            </a:r>
          </a:p>
          <a:p>
            <a:pPr lvl="1"/>
            <a:r>
              <a:rPr lang="en-US" dirty="0"/>
              <a:t>Overcommit is allowed; </a:t>
            </a:r>
            <a:r>
              <a:rPr lang="en-US" dirty="0" smtClean="0"/>
              <a:t>contention </a:t>
            </a:r>
            <a:r>
              <a:rPr lang="en-US" dirty="0"/>
              <a:t>is handled on a </a:t>
            </a:r>
            <a:r>
              <a:rPr lang="en-US" dirty="0" smtClean="0"/>
              <a:t>first-come, first-served </a:t>
            </a:r>
            <a:r>
              <a:rPr lang="en-US" dirty="0"/>
              <a:t>basis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96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Configuring Resources and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Helvetica Light"/>
              </a:rPr>
              <a:t>Label</a:t>
            </a:r>
          </a:p>
          <a:p>
            <a:pPr lvl="1"/>
            <a:r>
              <a:rPr lang="en-US" dirty="0" smtClean="0">
                <a:sym typeface="Helvetica Light"/>
              </a:rPr>
              <a:t>Metadata assigned to Kubernetes resources </a:t>
            </a:r>
            <a:r>
              <a:rPr lang="en-US" dirty="0"/>
              <a:t>(pods, services, etc.)</a:t>
            </a:r>
          </a:p>
          <a:p>
            <a:pPr lvl="1"/>
            <a:r>
              <a:rPr lang="en-US" dirty="0" smtClean="0">
                <a:sym typeface="Helvetica Light"/>
              </a:rPr>
              <a:t>Key-value pairs for identification</a:t>
            </a:r>
          </a:p>
          <a:p>
            <a:pPr lvl="1"/>
            <a:r>
              <a:rPr lang="en-US" dirty="0" smtClean="0">
                <a:sym typeface="Helvetica Light"/>
              </a:rPr>
              <a:t>Critical to Kubernetes as it relies on querying the cluster for resources that have certain labels</a:t>
            </a:r>
          </a:p>
          <a:p>
            <a:r>
              <a:rPr lang="en-US" dirty="0" smtClean="0"/>
              <a:t>Selector</a:t>
            </a:r>
          </a:p>
          <a:p>
            <a:pPr lvl="1"/>
            <a:r>
              <a:rPr lang="en-US" dirty="0"/>
              <a:t>An expression that matches labels to identify related resources</a:t>
            </a:r>
          </a:p>
          <a:p>
            <a:endParaRPr lang="en-US" dirty="0" smtClean="0">
              <a:sym typeface="Helvetica Light"/>
            </a:endParaRPr>
          </a:p>
          <a:p>
            <a:r>
              <a:rPr lang="en-US" dirty="0" err="1"/>
              <a:t>ConfigMap</a:t>
            </a:r>
            <a:endParaRPr lang="en-US" dirty="0"/>
          </a:p>
          <a:p>
            <a:pPr lvl="1"/>
            <a:r>
              <a:rPr lang="en-US" dirty="0"/>
              <a:t>Configuration values to be used by containers in a pod</a:t>
            </a:r>
          </a:p>
          <a:p>
            <a:pPr lvl="1"/>
            <a:r>
              <a:rPr lang="en-US" dirty="0"/>
              <a:t>Stores configuration outside of the container image, making containers more reusable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 smtClean="0">
                <a:sym typeface="Helvetica Light"/>
              </a:rPr>
              <a:t>Secrets</a:t>
            </a:r>
          </a:p>
          <a:p>
            <a:pPr lvl="1"/>
            <a:r>
              <a:rPr lang="en-US" dirty="0" smtClean="0">
                <a:sym typeface="Helvetica Light"/>
              </a:rPr>
              <a:t>Sensitive info that containers need to read or consume</a:t>
            </a:r>
          </a:p>
          <a:p>
            <a:pPr lvl="1"/>
            <a:r>
              <a:rPr lang="en-US" dirty="0" smtClean="0">
                <a:sym typeface="Helvetica Light"/>
              </a:rPr>
              <a:t>Encrypted in special volumes mounted automatically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itle 7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Kubernetes Architecture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7284" y="1643212"/>
            <a:ext cx="1817243" cy="3659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>
                <a:solidFill>
                  <a:srgbClr val="FFFFFF"/>
                </a:solidFill>
              </a:rPr>
              <a:t>Kubernetes Master</a:t>
            </a:r>
          </a:p>
        </p:txBody>
      </p:sp>
      <p:cxnSp>
        <p:nvCxnSpPr>
          <p:cNvPr id="11" name="Straight Arrow Connector 10"/>
          <p:cNvCxnSpPr>
            <a:stCxn id="6" idx="6"/>
            <a:endCxn id="10" idx="1"/>
          </p:cNvCxnSpPr>
          <p:nvPr/>
        </p:nvCxnSpPr>
        <p:spPr>
          <a:xfrm flipV="1">
            <a:off x="2833252" y="3473152"/>
            <a:ext cx="55403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570048" y="2869252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7" name="Oval 6"/>
          <p:cNvSpPr/>
          <p:nvPr/>
        </p:nvSpPr>
        <p:spPr>
          <a:xfrm>
            <a:off x="218199" y="1678405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9" name="Oval 8"/>
          <p:cNvSpPr/>
          <p:nvPr/>
        </p:nvSpPr>
        <p:spPr>
          <a:xfrm>
            <a:off x="249983" y="4060099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 dirty="0">
                <a:solidFill>
                  <a:schemeClr val="tx1"/>
                </a:solidFill>
              </a:rPr>
              <a:t>CLI</a:t>
            </a:r>
          </a:p>
        </p:txBody>
      </p:sp>
      <p:cxnSp>
        <p:nvCxnSpPr>
          <p:cNvPr id="12" name="Straight Arrow Connector 11"/>
          <p:cNvCxnSpPr>
            <a:stCxn id="7" idx="5"/>
            <a:endCxn id="6" idx="1"/>
          </p:cNvCxnSpPr>
          <p:nvPr/>
        </p:nvCxnSpPr>
        <p:spPr>
          <a:xfrm>
            <a:off x="1296411" y="2709328"/>
            <a:ext cx="458629" cy="336802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  <a:endCxn id="6" idx="3"/>
          </p:cNvCxnSpPr>
          <p:nvPr/>
        </p:nvCxnSpPr>
        <p:spPr>
          <a:xfrm flipV="1">
            <a:off x="1328195" y="3900175"/>
            <a:ext cx="426845" cy="336802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62625" y="1670555"/>
            <a:ext cx="1817243" cy="7521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>
                <a:solidFill>
                  <a:srgbClr val="FFFFFF"/>
                </a:solidFill>
              </a:rPr>
              <a:t>Worker Node 1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2625" y="2616933"/>
            <a:ext cx="1817243" cy="657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62625" y="3515855"/>
            <a:ext cx="1817243" cy="7172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62625" y="4444336"/>
            <a:ext cx="1817243" cy="710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62684" y="1670556"/>
            <a:ext cx="1817243" cy="3659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30" idx="1"/>
          </p:cNvCxnSpPr>
          <p:nvPr/>
        </p:nvCxnSpPr>
        <p:spPr>
          <a:xfrm>
            <a:off x="5204529" y="2046608"/>
            <a:ext cx="165809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5230380" y="2945703"/>
            <a:ext cx="1632245" cy="243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1"/>
          </p:cNvCxnSpPr>
          <p:nvPr/>
        </p:nvCxnSpPr>
        <p:spPr>
          <a:xfrm>
            <a:off x="5222994" y="3871238"/>
            <a:ext cx="1639631" cy="32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>
            <a:off x="5215608" y="4783553"/>
            <a:ext cx="1647017" cy="158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9834" y="4928792"/>
            <a:ext cx="1440498" cy="4205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hangingPunct="1"/>
            <a:r>
              <a:rPr lang="en-US" sz="2133">
                <a:solidFill>
                  <a:srgbClr val="FFFFFF"/>
                </a:solidFill>
              </a:rPr>
              <a:t>Registry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10213024" y="2046609"/>
            <a:ext cx="716557" cy="570324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10216716" y="3041567"/>
            <a:ext cx="716557" cy="570324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10213024" y="3987945"/>
            <a:ext cx="716557" cy="570324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30" idx="3"/>
          </p:cNvCxnSpPr>
          <p:nvPr/>
        </p:nvCxnSpPr>
        <p:spPr>
          <a:xfrm>
            <a:off x="8679867" y="2046608"/>
            <a:ext cx="982816" cy="14538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3"/>
            <a:endCxn id="18" idx="1"/>
          </p:cNvCxnSpPr>
          <p:nvPr/>
        </p:nvCxnSpPr>
        <p:spPr>
          <a:xfrm>
            <a:off x="8679868" y="2945703"/>
            <a:ext cx="982816" cy="5547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3"/>
            <a:endCxn id="18" idx="1"/>
          </p:cNvCxnSpPr>
          <p:nvPr/>
        </p:nvCxnSpPr>
        <p:spPr>
          <a:xfrm flipV="1">
            <a:off x="8679868" y="3500496"/>
            <a:ext cx="982816" cy="3739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679867" y="3500496"/>
            <a:ext cx="982816" cy="129888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98637" y="5307198"/>
            <a:ext cx="3589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0914" indent="-380914" hangingPunct="1">
              <a:buFont typeface="Arial" charset="0"/>
              <a:buChar char="•"/>
            </a:pPr>
            <a:r>
              <a:rPr lang="en-US" sz="1800" dirty="0" err="1"/>
              <a:t>Etcd</a:t>
            </a:r>
            <a:endParaRPr lang="en-US" sz="1800" dirty="0"/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/>
              <a:t>API Server</a:t>
            </a:r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/>
              <a:t>Controller Manager Server</a:t>
            </a:r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 smtClean="0"/>
              <a:t>Scheduler</a:t>
            </a:r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Get the state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cluster-info 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all the nodes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nodes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pods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pods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replication controllers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services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services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Get full </a:t>
            </a:r>
            <a:r>
              <a:rPr lang="en-US" sz="1800" dirty="0" err="1"/>
              <a:t>config</a:t>
            </a:r>
            <a:r>
              <a:rPr lang="en-US" sz="1800" dirty="0"/>
              <a:t> info about a Service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service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NAME_OF_SERVICE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the IP of a Pod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pod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NAME_OF_POD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-template={{.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status.podIP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Delete a Pod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delete pod NAME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Delete a Service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delete service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NAME_OF_SERVICE</a:t>
            </a:r>
            <a:r>
              <a:rPr lang="en-US" sz="2199" dirty="0"/>
              <a:t> 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Capabilities</a:t>
            </a:r>
          </a:p>
        </p:txBody>
      </p:sp>
      <p:sp>
        <p:nvSpPr>
          <p:cNvPr id="1044" name="Shape 10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  <p:pic>
        <p:nvPicPr>
          <p:cNvPr id="10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5288" y="4789628"/>
            <a:ext cx="1499616" cy="145606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6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1076496" y="3230696"/>
            <a:ext cx="2186482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Intelligent Scheduling</a:t>
            </a:r>
          </a:p>
        </p:txBody>
      </p:sp>
      <p:sp>
        <p:nvSpPr>
          <p:cNvPr id="563" name="Shape 563"/>
          <p:cNvSpPr/>
          <p:nvPr/>
        </p:nvSpPr>
        <p:spPr>
          <a:xfrm>
            <a:off x="5510630" y="3230696"/>
            <a:ext cx="1237505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Self-healing</a:t>
            </a:r>
          </a:p>
        </p:txBody>
      </p:sp>
      <p:sp>
        <p:nvSpPr>
          <p:cNvPr id="564" name="Shape 564"/>
          <p:cNvSpPr/>
          <p:nvPr/>
        </p:nvSpPr>
        <p:spPr>
          <a:xfrm>
            <a:off x="9176927" y="3230696"/>
            <a:ext cx="1824203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Horizontal scaling</a:t>
            </a:r>
          </a:p>
        </p:txBody>
      </p:sp>
      <p:sp>
        <p:nvSpPr>
          <p:cNvPr id="565" name="Shape 565"/>
          <p:cNvSpPr/>
          <p:nvPr/>
        </p:nvSpPr>
        <p:spPr>
          <a:xfrm>
            <a:off x="402433" y="5767574"/>
            <a:ext cx="3534608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Service discovery &amp; load balancing</a:t>
            </a:r>
          </a:p>
        </p:txBody>
      </p:sp>
      <p:sp>
        <p:nvSpPr>
          <p:cNvPr id="566" name="Shape 566"/>
          <p:cNvSpPr/>
          <p:nvPr/>
        </p:nvSpPr>
        <p:spPr>
          <a:xfrm>
            <a:off x="4473488" y="5767574"/>
            <a:ext cx="3311790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Automated rollouts and rollbacks</a:t>
            </a:r>
          </a:p>
        </p:txBody>
      </p:sp>
      <p:sp>
        <p:nvSpPr>
          <p:cNvPr id="567" name="Shape 567"/>
          <p:cNvSpPr/>
          <p:nvPr/>
        </p:nvSpPr>
        <p:spPr>
          <a:xfrm>
            <a:off x="8157417" y="5767574"/>
            <a:ext cx="3863224" cy="32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>
            <a:lvl1pPr algn="ctr">
              <a:defRPr sz="3500" b="0"/>
            </a:lvl1pPr>
          </a:lstStyle>
          <a:p>
            <a:r>
              <a:rPr sz="1750"/>
              <a:t>Secret and configuration management</a:t>
            </a:r>
          </a:p>
        </p:txBody>
      </p:sp>
      <p:pic>
        <p:nvPicPr>
          <p:cNvPr id="5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530" y="1193989"/>
            <a:ext cx="1866414" cy="186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176" y="1193989"/>
            <a:ext cx="1866414" cy="186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55821" y="1193989"/>
            <a:ext cx="1866414" cy="186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5821" y="3718093"/>
            <a:ext cx="1866414" cy="186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61205" y="3718093"/>
            <a:ext cx="1866414" cy="186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6530" y="3718093"/>
            <a:ext cx="1866414" cy="18664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Capabilities</a:t>
            </a:r>
          </a:p>
        </p:txBody>
      </p:sp>
    </p:spTree>
    <p:extLst>
      <p:ext uri="{BB962C8B-B14F-4D97-AF65-F5344CB8AC3E}">
        <p14:creationId xmlns:p14="http://schemas.microsoft.com/office/powerpoint/2010/main" val="1181542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3311" y="550122"/>
            <a:ext cx="2336806" cy="23374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Horizontal 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Scale your application with a simple command 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Automatic scaling based on real-time usage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4283" y="550122"/>
            <a:ext cx="2335834" cy="233644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Scheduling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Automatically places containers based on required resources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Supports mixed workloads to drive increased utilization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06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0396" y="550122"/>
            <a:ext cx="2339721" cy="23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discovery and load balancing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Simple discovery of services through a single DNS name 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Manage access to container applications through IP address or HTTP route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Automatically load balance traffic and route around failure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1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7523" y="550122"/>
            <a:ext cx="2336777" cy="23373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rollouts and rollbacks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Roll out changes to your application or its configuration</a:t>
            </a:r>
          </a:p>
          <a:p>
            <a:pPr lvl="1"/>
            <a:r>
              <a:rPr lang="en-US" dirty="0">
                <a:sym typeface="Helvetica Light"/>
              </a:rPr>
              <a:t>While monitoring application health to ensure things stay up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If something goes wrong, Kubernetes will rollback the change for you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1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8466" y="550122"/>
            <a:ext cx="2335834" cy="233644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Self-healing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Helvetica Light"/>
              </a:rPr>
              <a:t>Restarts containers that fail</a:t>
            </a:r>
          </a:p>
          <a:p>
            <a:endParaRPr lang="en-US">
              <a:sym typeface="Helvetica Light"/>
            </a:endParaRPr>
          </a:p>
          <a:p>
            <a:r>
              <a:rPr lang="en-US">
                <a:sym typeface="Helvetica Light"/>
              </a:rPr>
              <a:t>Replaces and reschedules containers when nodes die</a:t>
            </a:r>
          </a:p>
          <a:p>
            <a:endParaRPr lang="en-US">
              <a:sym typeface="Helvetica Light"/>
            </a:endParaRPr>
          </a:p>
          <a:p>
            <a:r>
              <a:rPr lang="en-US">
                <a:sym typeface="Helvetica Light"/>
              </a:rPr>
              <a:t>Kills containers that don't respond to your user-defined health check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33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7523" y="550122"/>
            <a:ext cx="2336777" cy="233738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and configuration management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Safely store application credentials and secrets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Deploy and update secrets and application configuration</a:t>
            </a:r>
          </a:p>
          <a:p>
            <a:pPr lvl="1"/>
            <a:r>
              <a:rPr lang="en-US" dirty="0">
                <a:sym typeface="Helvetica Light"/>
              </a:rPr>
              <a:t>Without rebuilding your image</a:t>
            </a:r>
          </a:p>
          <a:p>
            <a:pPr lvl="1"/>
            <a:r>
              <a:rPr lang="en-US" dirty="0">
                <a:sym typeface="Helvetica Light"/>
              </a:rPr>
              <a:t>Without exposing secrets in your stack configuration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DBCB-90C9-40AA-B762-FAACEAF55A5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8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</a:p>
          <a:p>
            <a:r>
              <a:rPr lang="en-US" dirty="0" smtClean="0"/>
              <a:t>Kubernetes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tutorial</a:t>
            </a:r>
          </a:p>
          <a:p>
            <a:pPr lvl="1"/>
            <a:r>
              <a:rPr lang="en-US" dirty="0" smtClean="0">
                <a:hlinkClick r:id="rId2"/>
              </a:rPr>
              <a:t>https://kubernetes.io/docs/tutorials/kubernetes-basics/</a:t>
            </a:r>
            <a:endParaRPr lang="en-US" dirty="0" smtClean="0"/>
          </a:p>
          <a:p>
            <a:r>
              <a:rPr lang="en-US" dirty="0" smtClean="0"/>
              <a:t>Introduction </a:t>
            </a:r>
            <a:r>
              <a:rPr lang="en-US" dirty="0"/>
              <a:t>to container </a:t>
            </a:r>
            <a:r>
              <a:rPr lang="en-US" dirty="0" smtClean="0"/>
              <a:t>orchestration</a:t>
            </a:r>
          </a:p>
          <a:p>
            <a:pPr lvl="1"/>
            <a:r>
              <a:rPr lang="en-US" dirty="0">
                <a:hlinkClick r:id="rId3"/>
              </a:rPr>
              <a:t>https://www.exoscale.ch/syslog/2016/07/26/container-orch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 TNS Research: The Present State of Container </a:t>
            </a:r>
            <a:r>
              <a:rPr lang="en-US" dirty="0" smtClean="0"/>
              <a:t>Orchestration</a:t>
            </a:r>
          </a:p>
          <a:p>
            <a:pPr lvl="1"/>
            <a:r>
              <a:rPr lang="en-US" dirty="0">
                <a:hlinkClick r:id="rId4"/>
              </a:rPr>
              <a:t>https://thenewstack.io/tns-research-present-state-container-orchestration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Large-scale cluster management at Google with Borg</a:t>
            </a:r>
          </a:p>
          <a:p>
            <a:pPr lvl="1"/>
            <a:r>
              <a:rPr lang="en-US" dirty="0" smtClean="0">
                <a:hlinkClick r:id="rId5"/>
              </a:rPr>
              <a:t>https://research.google.com/pubs/pub43438.html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600" y="2664448"/>
            <a:ext cx="790976" cy="891434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hape 658"/>
          <p:cNvSpPr/>
          <p:nvPr/>
        </p:nvSpPr>
        <p:spPr>
          <a:xfrm>
            <a:off x="1011731" y="4186009"/>
            <a:ext cx="9141851" cy="48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5" tIns="25395" rIns="25395" bIns="25395" anchor="ctr">
            <a:spAutoFit/>
          </a:bodyPr>
          <a:lstStyle>
            <a:lvl1pPr>
              <a:defRPr sz="6200"/>
            </a:lvl1pPr>
          </a:lstStyle>
          <a:p>
            <a:r>
              <a:rPr sz="2800" dirty="0"/>
              <a:t>Everyone’s container journey starts with one container….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5800" y="2028410"/>
            <a:ext cx="790976" cy="891434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2479265" y="4123627"/>
            <a:ext cx="6104225" cy="48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5" tIns="25395" rIns="25395" bIns="25395" anchor="ctr">
            <a:spAutoFit/>
          </a:bodyPr>
          <a:lstStyle>
            <a:lvl1pPr>
              <a:defRPr sz="6200"/>
            </a:lvl1pPr>
          </a:lstStyle>
          <a:p>
            <a:r>
              <a:rPr sz="2800" dirty="0"/>
              <a:t>At first the growth is easy to handle….</a:t>
            </a:r>
          </a:p>
        </p:txBody>
      </p:sp>
      <p:pic>
        <p:nvPicPr>
          <p:cNvPr id="6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5718" y="265751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6694" y="301793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8393" y="145953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1106" y="4965166"/>
            <a:ext cx="790976" cy="89143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animBg="1" advAuto="0"/>
      <p:bldP spid="663" grpId="0" animBg="1" advAuto="0"/>
      <p:bldP spid="664" grpId="0" animBg="1" advAuto="0"/>
      <p:bldP spid="665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9949" y="2837275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5482" y="221181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2915" y="102539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8123" y="52882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6662" y="136239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9879" y="324057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344" y="276876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9827" y="136239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86" y="136239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016" y="3161408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419" y="519869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2440" y="5210845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393" y="46063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7201" y="5766337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0970" y="5128385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5481" y="5804305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5218" y="521171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8225" y="461738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1450" y="2607111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6818" y="2619263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9326" y="319537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2434" y="47521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346" y="1603163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8206" y="94388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8069" y="47016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5732" y="504574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12329" y="570081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3746" y="572485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322" y="533294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2244" y="4758551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5507" y="2943738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9739" y="2943738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3499" y="94388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8364" y="94388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5931" y="3349956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8364" y="3984027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2434" y="221181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5639" y="3195374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3748" y="163823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393" y="5700816"/>
            <a:ext cx="790976" cy="891434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/>
          <p:cNvSpPr/>
          <p:nvPr/>
        </p:nvSpPr>
        <p:spPr>
          <a:xfrm>
            <a:off x="2096334" y="4123627"/>
            <a:ext cx="6928169" cy="48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5" tIns="25395" rIns="25395" bIns="25395" anchor="ctr">
            <a:spAutoFit/>
          </a:bodyPr>
          <a:lstStyle>
            <a:lvl1pPr>
              <a:defRPr sz="6200"/>
            </a:lvl1pPr>
          </a:lstStyle>
          <a:p>
            <a:r>
              <a:rPr sz="2800" dirty="0"/>
              <a:t>But soon it is overwhelming… chaos </a:t>
            </a:r>
            <a:r>
              <a:rPr lang="en-US" sz="2800" dirty="0"/>
              <a:t>reigns</a:t>
            </a:r>
            <a:endParaRPr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80"/>
                            </p:stCondLst>
                            <p:childTnLst>
                              <p:par>
                                <p:cTn id="9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0"/>
                            </p:stCondLst>
                            <p:childTnLst>
                              <p:par>
                                <p:cTn id="9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40"/>
                            </p:stCondLst>
                            <p:childTnLst>
                              <p:par>
                                <p:cTn id="1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80"/>
                            </p:stCondLst>
                            <p:childTnLst>
                              <p:par>
                                <p:cTn id="1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2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6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40"/>
                            </p:stCondLst>
                            <p:childTnLst>
                              <p:par>
                                <p:cTn id="1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8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2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60"/>
                            </p:stCondLst>
                            <p:childTnLst>
                              <p:par>
                                <p:cTn id="1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40"/>
                            </p:stCondLst>
                            <p:childTnLst>
                              <p:par>
                                <p:cTn id="1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80"/>
                            </p:stCondLst>
                            <p:childTnLst>
                              <p:par>
                                <p:cTn id="1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20"/>
                            </p:stCondLst>
                            <p:childTnLst>
                              <p:par>
                                <p:cTn id="1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60"/>
                            </p:stCondLst>
                            <p:childTnLst>
                              <p:par>
                                <p:cTn id="1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  <p:bldP spid="674" grpId="0" animBg="1" advAuto="0"/>
      <p:bldP spid="675" grpId="0" animBg="1" advAuto="0"/>
      <p:bldP spid="676" grpId="0" animBg="1" advAuto="0"/>
      <p:bldP spid="677" grpId="0" animBg="1" advAuto="0"/>
      <p:bldP spid="678" grpId="0" animBg="1" advAuto="0"/>
      <p:bldP spid="679" grpId="0" animBg="1" advAuto="0"/>
      <p:bldP spid="680" grpId="0" animBg="1" advAuto="0"/>
      <p:bldP spid="681" grpId="0" animBg="1" advAuto="0"/>
      <p:bldP spid="682" grpId="0" animBg="1" advAuto="0"/>
      <p:bldP spid="683" grpId="0" animBg="1" advAuto="0"/>
      <p:bldP spid="684" grpId="0" animBg="1" advAuto="0"/>
      <p:bldP spid="685" grpId="0" animBg="1" advAuto="0"/>
      <p:bldP spid="686" grpId="0" animBg="1" advAuto="0"/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4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2289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988" y="5529548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0291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8965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822" y="367559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86" y="367559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686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840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3350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1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170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151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860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840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5601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4433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0126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4809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0533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8964" y="5505378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4332" y="551752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6951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6552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3035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3896" y="369464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8524" y="3694649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7199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0222" y="5505511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0575" y="5501942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3896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7304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1534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4721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5291" y="431335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27727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9362" y="4879230"/>
            <a:ext cx="790976" cy="891434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/>
        </p:nvSpPr>
        <p:spPr>
          <a:xfrm>
            <a:off x="239439" y="3443253"/>
            <a:ext cx="2650563" cy="3104740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2503691" y="1300462"/>
            <a:ext cx="7181443" cy="66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5" tIns="25395" rIns="25395" bIns="25395" anchor="ctr">
            <a:spAutoFit/>
          </a:bodyPr>
          <a:lstStyle>
            <a:lvl1pPr algn="ctr">
              <a:lnSpc>
                <a:spcPct val="100000"/>
              </a:lnSpc>
              <a:defRPr sz="8400"/>
            </a:lvl1pPr>
          </a:lstStyle>
          <a:p>
            <a:r>
              <a:rPr sz="4000" dirty="0"/>
              <a:t>Regain control with Kubernetes</a:t>
            </a:r>
          </a:p>
        </p:txBody>
      </p:sp>
      <p:sp>
        <p:nvSpPr>
          <p:cNvPr id="747" name="Shape 747"/>
          <p:cNvSpPr/>
          <p:nvPr/>
        </p:nvSpPr>
        <p:spPr>
          <a:xfrm>
            <a:off x="1781869" y="891834"/>
            <a:ext cx="8669684" cy="1484094"/>
          </a:xfrm>
          <a:prstGeom prst="rect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832138" y="1652886"/>
            <a:ext cx="951524" cy="1778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9" name="Shape 749"/>
          <p:cNvSpPr/>
          <p:nvPr/>
        </p:nvSpPr>
        <p:spPr>
          <a:xfrm flipH="1">
            <a:off x="10469670" y="1652886"/>
            <a:ext cx="951524" cy="1778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0" name="Shape 750"/>
          <p:cNvSpPr/>
          <p:nvPr/>
        </p:nvSpPr>
        <p:spPr>
          <a:xfrm>
            <a:off x="4534453" y="2369263"/>
            <a:ext cx="0" cy="1061699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7588524" y="2369263"/>
            <a:ext cx="0" cy="1061699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9277510" y="3443253"/>
            <a:ext cx="2650563" cy="3104741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3259958" y="3443252"/>
            <a:ext cx="2650563" cy="3104741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6267673" y="3443253"/>
            <a:ext cx="2650563" cy="3104741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35711" tIns="35711" rIns="35711" bIns="35711" anchor="ctr"/>
          <a:lstStyle/>
          <a:p>
            <a:pPr algn="ctr" defTabSz="410683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7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98296" y="491115"/>
            <a:ext cx="790976" cy="768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Container </a:t>
            </a:r>
            <a:r>
              <a:rPr lang="en-US" sz="2800" dirty="0" smtClean="0"/>
              <a:t>Orchestration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2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5479" y="550122"/>
            <a:ext cx="3264638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image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9738" y="3497410"/>
            <a:ext cx="1685700" cy="144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64201" y="3717048"/>
            <a:ext cx="2217369" cy="100583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Shape 9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rPr sz="2800" dirty="0"/>
              <a:t>More to Containers than just Docker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Copyright IBM Corporation 2017</a:t>
            </a:r>
            <a:endParaRPr lang="en-US" dirty="0"/>
          </a:p>
        </p:txBody>
      </p:sp>
      <p:pic>
        <p:nvPicPr>
          <p:cNvPr id="963" name="image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36823" y="5199713"/>
            <a:ext cx="2677416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4" name="image4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64201" y="2762698"/>
            <a:ext cx="3289602" cy="703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image4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957793" y="5286405"/>
            <a:ext cx="1612480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image37.png" descr="large_v-tran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313827" y="4853623"/>
            <a:ext cx="1571125" cy="140211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pe 968"/>
          <p:cNvSpPr/>
          <p:nvPr/>
        </p:nvSpPr>
        <p:spPr>
          <a:xfrm>
            <a:off x="448457" y="5486400"/>
            <a:ext cx="1952115" cy="40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9" tIns="45709" rIns="45709" bIns="45709">
            <a:spAutoFit/>
          </a:bodyPr>
          <a:lstStyle>
            <a:lvl1pPr defTabSz="1828800">
              <a:lnSpc>
                <a:spcPct val="100000"/>
              </a:lnSpc>
              <a:defRPr sz="40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Container Engine</a:t>
            </a:r>
          </a:p>
        </p:txBody>
      </p:sp>
      <p:sp>
        <p:nvSpPr>
          <p:cNvPr id="969" name="Shape 969"/>
          <p:cNvSpPr/>
          <p:nvPr/>
        </p:nvSpPr>
        <p:spPr>
          <a:xfrm>
            <a:off x="448457" y="4019910"/>
            <a:ext cx="2635636" cy="40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9" tIns="45709" rIns="45709" bIns="45709">
            <a:spAutoFit/>
          </a:bodyPr>
          <a:lstStyle>
            <a:lvl1pPr defTabSz="1828800">
              <a:lnSpc>
                <a:spcPct val="100000"/>
              </a:lnSpc>
              <a:defRPr sz="40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Container Orchestration</a:t>
            </a:r>
          </a:p>
        </p:txBody>
      </p:sp>
      <p:sp>
        <p:nvSpPr>
          <p:cNvPr id="970" name="Shape 970"/>
          <p:cNvSpPr/>
          <p:nvPr/>
        </p:nvSpPr>
        <p:spPr>
          <a:xfrm>
            <a:off x="448457" y="2762698"/>
            <a:ext cx="689910" cy="40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9" tIns="45709" rIns="45709" bIns="45709">
            <a:spAutoFit/>
          </a:bodyPr>
          <a:lstStyle>
            <a:lvl1pPr defTabSz="1828800">
              <a:lnSpc>
                <a:spcPct val="100000"/>
              </a:lnSpc>
              <a:defRPr sz="40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PaaS</a:t>
            </a:r>
          </a:p>
        </p:txBody>
      </p:sp>
      <p:sp>
        <p:nvSpPr>
          <p:cNvPr id="971" name="Shape 971"/>
          <p:cNvSpPr/>
          <p:nvPr/>
        </p:nvSpPr>
        <p:spPr>
          <a:xfrm>
            <a:off x="448457" y="1578423"/>
            <a:ext cx="1227237" cy="40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9" tIns="45709" rIns="45709" bIns="45709">
            <a:spAutoFit/>
          </a:bodyPr>
          <a:lstStyle>
            <a:lvl1pPr defTabSz="1828800">
              <a:lnSpc>
                <a:spcPct val="100000"/>
              </a:lnSpc>
              <a:defRPr sz="40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Serverless</a:t>
            </a:r>
          </a:p>
        </p:txBody>
      </p:sp>
      <p:pic>
        <p:nvPicPr>
          <p:cNvPr id="972" name="image48.ti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059336" y="3356864"/>
            <a:ext cx="1623741" cy="1624164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Shape 973"/>
          <p:cNvSpPr/>
          <p:nvPr/>
        </p:nvSpPr>
        <p:spPr>
          <a:xfrm>
            <a:off x="10530224" y="3940976"/>
            <a:ext cx="1525395" cy="707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09" tIns="45709" rIns="45709" bIns="45709">
            <a:spAutoFit/>
          </a:bodyPr>
          <a:lstStyle/>
          <a:p>
            <a:pPr defTabSz="914217">
              <a:defRPr sz="32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/>
              <a:t>Swarm/</a:t>
            </a:r>
          </a:p>
          <a:p>
            <a:pPr defTabSz="914217">
              <a:defRPr sz="3200" b="0" spc="-60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/>
              <a:t>Swarm Mode</a:t>
            </a:r>
          </a:p>
        </p:txBody>
      </p:sp>
      <p:pic>
        <p:nvPicPr>
          <p:cNvPr id="1028" name="Picture 4" descr="mage result for apache openwhis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929" y="1497708"/>
            <a:ext cx="3130146" cy="5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4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8.0&quot;&gt;&lt;object type=&quot;1&quot; unique_id=&quot;10001&quot;&gt;&lt;object type=&quot;2&quot; unique_id=&quot;267135&quot;&gt;&lt;object type=&quot;3&quot; unique_id=&quot;548283&quot;&gt;&lt;property id=&quot;20148&quot; value=&quot;5&quot;/&gt;&lt;property id=&quot;20300&quot; value=&quot;Slide 1 - &amp;quot;Overview of  Microservices Frameworks &amp;quot;&quot;/&gt;&lt;property id=&quot;20307&quot; value=&quot;336&quot;/&gt;&lt;/object&gt;&lt;object type=&quot;3&quot; unique_id=&quot;548644&quot;&gt;&lt;property id=&quot;20148&quot; value=&quot;5&quot;/&gt;&lt;property id=&quot;20300&quot; value=&quot;Slide 2 - &amp;quot;Topics&amp;quot;&quot;/&gt;&lt;property id=&quot;20307&quot; value=&quot;369&quot;/&gt;&lt;/object&gt;&lt;object type=&quot;3&quot; unique_id=&quot;549801&quot;&gt;&lt;property id=&quot;20148&quot; value=&quot;5&quot;/&gt;&lt;property id=&quot;20300&quot; value=&quot;Slide 3 - &amp;quot;Why Microservices Frameworks?&amp;quot;&quot;/&gt;&lt;property id=&quot;20307&quot; value=&quot;372&quot;/&gt;&lt;/object&gt;&lt;object type=&quot;3&quot; unique_id=&quot;549802&quot;&gt;&lt;property id=&quot;20148&quot; value=&quot;5&quot;/&gt;&lt;property id=&quot;20300&quot; value=&quot;Slide 8 - &amp;quot;Common Functions of a Microservices Framework&amp;quot;&quot;/&gt;&lt;property id=&quot;20307&quot; value=&quot;373&quot;/&gt;&lt;/object&gt;&lt;object type=&quot;3&quot; unique_id=&quot;820485&quot;&gt;&lt;property id=&quot;20148&quot; value=&quot;5&quot;/&gt;&lt;property id=&quot;20300&quot; value=&quot;Slide 4 - &amp;quot;Why Microservices Frameworks?&amp;quot;&quot;/&gt;&lt;property id=&quot;20307&quot; value=&quot;375&quot;/&gt;&lt;/object&gt;&lt;object type=&quot;3&quot; unique_id=&quot;820674&quot;&gt;&lt;property id=&quot;20148&quot; value=&quot;5&quot;/&gt;&lt;property id=&quot;20300&quot; value=&quot;Slide 5 - &amp;quot;What are the challenges with microservices?&amp;quot;&quot;/&gt;&lt;property id=&quot;20307&quot; value=&quot;377&quot;/&gt;&lt;/object&gt;&lt;object type=&quot;3&quot; unique_id=&quot;821978&quot;&gt;&lt;property id=&quot;20148&quot; value=&quot;5&quot;/&gt;&lt;property id=&quot;20300&quot; value=&quot;Slide 15 - &amp;quot;Automated Testing&amp;quot;&quot;/&gt;&lt;property id=&quot;20307&quot; value=&quot;394&quot;/&gt;&lt;/object&gt;&lt;object type=&quot;3&quot; unique_id=&quot;821982&quot;&gt;&lt;property id=&quot;20148&quot; value=&quot;5&quot;/&gt;&lt;property id=&quot;20300&quot; value=&quot;Slide 9 - &amp;quot;Service Registry / Service Discovery&amp;quot;&quot;/&gt;&lt;property id=&quot;20307&quot; value=&quot;385&quot;/&gt;&lt;/object&gt;&lt;object type=&quot;3&quot; unique_id=&quot;821983&quot;&gt;&lt;property id=&quot;20148&quot; value=&quot;5&quot;/&gt;&lt;property id=&quot;20300&quot; value=&quot;Slide 14 - &amp;quot;Server-side discovery built-in to Bluemix Cloud Foundry Runtimes&amp;quot;&quot;/&gt;&lt;property id=&quot;20307&quot; value=&quot;386&quot;/&gt;&lt;/object&gt;&lt;object type=&quot;3&quot; unique_id=&quot;821984&quot;&gt;&lt;property id=&quot;20148&quot; value=&quot;5&quot;/&gt;&lt;property id=&quot;20300&quot; value=&quot;Slide 16 - &amp;quot;Circuit breaker&amp;quot;&quot;/&gt;&lt;property id=&quot;20307&quot; value=&quot;387&quot;/&gt;&lt;/object&gt;&lt;object type=&quot;3&quot; unique_id=&quot;821985&quot;&gt;&lt;property id=&quot;20148&quot; value=&quot;5&quot;/&gt;&lt;property id=&quot;20300&quot; value=&quot;Slide 17 - &amp;quot;Bulkhead&amp;quot;&quot;/&gt;&lt;property id=&quot;20307&quot; value=&quot;388&quot;/&gt;&lt;/object&gt;&lt;object type=&quot;3&quot; unique_id=&quot;821987&quot;&gt;&lt;property id=&quot;20148&quot; value=&quot;5&quot;/&gt;&lt;property id=&quot;20300&quot; value=&quot;Slide 18 - &amp;quot;Microservices Framework Examples&amp;quot;&quot;/&gt;&lt;property id=&quot;20307&quot; value=&quot;393&quot;/&gt;&lt;/object&gt;&lt;object type=&quot;3&quot; unique_id=&quot;822604&quot;&gt;&lt;property id=&quot;20148&quot; value=&quot;5&quot;/&gt;&lt;property id=&quot;20300&quot; value=&quot;Slide 21 - &amp;quot;What is Netflix OSS?&amp;quot;&quot;/&gt;&lt;property id=&quot;20307&quot; value=&quot;396&quot;/&gt;&lt;/object&gt;&lt;object type=&quot;3&quot; unique_id=&quot;822606&quot;&gt;&lt;property id=&quot;20148&quot; value=&quot;5&quot;/&gt;&lt;property id=&quot;20300&quot; value=&quot;Slide 22 - &amp;quot;Netflix OSS Service Discovery – Eureka, Ribbon, Zuul&amp;quot;&quot;/&gt;&lt;property id=&quot;20307&quot; value=&quot;398&quot;/&gt;&lt;/object&gt;&lt;object type=&quot;3&quot; unique_id=&quot;822607&quot;&gt;&lt;property id=&quot;20148&quot; value=&quot;5&quot;/&gt;&lt;property id=&quot;20300&quot; value=&quot;Slide 23 - &amp;quot;Netflix OSS Circuit Breaker – Hystrix, Turbine, Hystrix Dashboard&amp;quot;&quot;/&gt;&lt;property id=&quot;20307&quot; value=&quot;399&quot;/&gt;&lt;/object&gt;&lt;object type=&quot;3&quot; unique_id=&quot;822608&quot;&gt;&lt;property id=&quot;20148&quot; value=&quot;5&quot;/&gt;&lt;property id=&quot;20300&quot; value=&quot;Slide 24 - &amp;quot;Netflix OSS Automated Testing – Chaos Monkey &amp;amp; Simian Army&amp;quot;&quot;/&gt;&lt;property id=&quot;20307&quot; value=&quot;400&quot;/&gt;&lt;/object&gt;&lt;object type=&quot;3&quot; unique_id=&quot;822609&quot;&gt;&lt;property id=&quot;20148&quot; value=&quot;5&quot;/&gt;&lt;property id=&quot;20300&quot; value=&quot;Slide 25 - &amp;quot;Netflix OSS Dashboard / Console – Asgard &amp;amp; Spinnaker&amp;quot;&quot;/&gt;&lt;property id=&quot;20307&quot; value=&quot;401&quot;/&gt;&lt;/object&gt;&lt;object type=&quot;3&quot; unique_id=&quot;822610&quot;&gt;&lt;property id=&quot;20148&quot; value=&quot;5&quot;/&gt;&lt;property id=&quot;20300&quot; value=&quot;Slide 26 - &amp;quot;Netflix OSS – Pros and Cons&amp;quot;&quot;/&gt;&lt;property id=&quot;20307&quot; value=&quot;402&quot;/&gt;&lt;/object&gt;&lt;object type=&quot;3&quot; unique_id=&quot;822611&quot;&gt;&lt;property id=&quot;20148&quot; value=&quot;5&quot;/&gt;&lt;property id=&quot;20300&quot; value=&quot;Slide 27 - &amp;quot;Netflix OSS &amp;amp; Bluemix Comparison&amp;quot;&quot;/&gt;&lt;property id=&quot;20307&quot; value=&quot;403&quot;/&gt;&lt;/object&gt;&lt;object type=&quot;3&quot; unique_id=&quot;823338&quot;&gt;&lt;property id=&quot;20148&quot; value=&quot;5&quot;/&gt;&lt;property id=&quot;20300&quot; value=&quot;Slide 20&quot;/&gt;&lt;property id=&quot;20307&quot; value=&quot;419&quot;/&gt;&lt;/object&gt;&lt;object type=&quot;3&quot; unique_id=&quot;823339&quot;&gt;&lt;property id=&quot;20148&quot; value=&quot;5&quot;/&gt;&lt;property id=&quot;20300&quot; value=&quot;Slide 28 - &amp;quot;Bluemix Service Discovery  &amp;amp; Service Proxy&amp;quot;&quot;/&gt;&lt;property id=&quot;20307&quot; value=&quot;420&quot;/&gt;&lt;/object&gt;&lt;object type=&quot;3&quot; unique_id=&quot;823340&quot;&gt;&lt;property id=&quot;20148&quot; value=&quot;5&quot;/&gt;&lt;property id=&quot;20300&quot; value=&quot;Slide 29 - &amp;quot;Bluemix Service Discovery &amp;quot;&quot;/&gt;&lt;property id=&quot;20307&quot; value=&quot;404&quot;/&gt;&lt;/object&gt;&lt;object type=&quot;3&quot; unique_id=&quot;823341&quot;&gt;&lt;property id=&quot;20148&quot; value=&quot;5&quot;/&gt;&lt;property id=&quot;20300&quot; value=&quot;Slide 30 - &amp;quot;Operational Overview&amp;quot;&quot;/&gt;&lt;property id=&quot;20307&quot; value=&quot;405&quot;/&gt;&lt;/object&gt;&lt;object type=&quot;3&quot; unique_id=&quot;823342&quot;&gt;&lt;property id=&quot;20148&quot; value=&quot;5&quot;/&gt;&lt;property id=&quot;20300&quot; value=&quot;Slide 31 - &amp;quot;Service Discovery API &amp;quot;&quot;/&gt;&lt;property id=&quot;20307&quot; value=&quot;406&quot;/&gt;&lt;/object&gt;&lt;object type=&quot;3&quot; unique_id=&quot;823343&quot;&gt;&lt;property id=&quot;20148&quot; value=&quot;5&quot;/&gt;&lt;property id=&quot;20300&quot; value=&quot;Slide 32 - &amp;quot;Next Steps&amp;quot;&quot;/&gt;&lt;property id=&quot;20307&quot; value=&quot;407&quot;/&gt;&lt;/object&gt;&lt;object type=&quot;3&quot; unique_id=&quot;823345&quot;&gt;&lt;property id=&quot;20148&quot; value=&quot;5&quot;/&gt;&lt;property id=&quot;20300&quot; value=&quot;Slide 33 - &amp;quot;Bluemix Service Proxy – Why?&amp;quot;&quot;/&gt;&lt;property id=&quot;20307&quot; value=&quot;409&quot;/&gt;&lt;/object&gt;&lt;object type=&quot;3&quot; unique_id=&quot;823347&quot;&gt;&lt;property id=&quot;20148&quot; value=&quot;5&quot;/&gt;&lt;property id=&quot;20300&quot; value=&quot;Slide 34 - &amp;quot;Bluemix Service Proxy&amp;quot;&quot;/&gt;&lt;property id=&quot;20307&quot; value=&quot;411&quot;/&gt;&lt;/object&gt;&lt;object type=&quot;3&quot; unique_id=&quot;823350&quot;&gt;&lt;property id=&quot;20148&quot; value=&quot;5&quot;/&gt;&lt;property id=&quot;20300&quot; value=&quot;Slide 35&quot;/&gt;&lt;property id=&quot;20307&quot; value=&quot;413&quot;/&gt;&lt;/object&gt;&lt;object type=&quot;3&quot; unique_id=&quot;823351&quot;&gt;&lt;property id=&quot;20148&quot; value=&quot;5&quot;/&gt;&lt;property id=&quot;20300&quot; value=&quot;Slide 36&quot;/&gt;&lt;property id=&quot;20307&quot; value=&quot;414&quot;/&gt;&lt;/object&gt;&lt;object type=&quot;3&quot; unique_id=&quot;823355&quot;&gt;&lt;property id=&quot;20148&quot; value=&quot;5&quot;/&gt;&lt;property id=&quot;20300&quot; value=&quot;Slide 40&quot;/&gt;&lt;property id=&quot;20307&quot; value=&quot;418&quot;/&gt;&lt;/object&gt;&lt;object type=&quot;3&quot; unique_id=&quot;824970&quot;&gt;&lt;property id=&quot;20148&quot; value=&quot;5&quot;/&gt;&lt;property id=&quot;20300&quot; value=&quot;Slide 6 - &amp;quot;A microservices framework can help&amp;quot;&quot;/&gt;&lt;property id=&quot;20307&quot; value=&quot;422&quot;/&gt;&lt;/object&gt;&lt;object type=&quot;3&quot; unique_id=&quot;825175&quot;&gt;&lt;property id=&quot;20148&quot; value=&quot;5&quot;/&gt;&lt;property id=&quot;20300&quot; value=&quot;Slide 43 - &amp;quot;Backup Slides&amp;quot;&quot;/&gt;&lt;property id=&quot;20307&quot; value=&quot;423&quot;/&gt;&lt;/object&gt;&lt;object type=&quot;3&quot; unique_id=&quot;825808&quot;&gt;&lt;property id=&quot;20148&quot; value=&quot;5&quot;/&gt;&lt;property id=&quot;20300&quot; value=&quot;Slide 7 - &amp;quot;A microservices framework can help&amp;quot;&quot;/&gt;&lt;property id=&quot;20307&quot; value=&quot;424&quot;/&gt;&lt;/object&gt;&lt;object type=&quot;3&quot; unique_id=&quot;826269&quot;&gt;&lt;property id=&quot;20148&quot; value=&quot;5&quot;/&gt;&lt;property id=&quot;20300&quot; value=&quot;Slide 10 - &amp;quot;Service Registry&amp;quot;&quot;/&gt;&lt;property id=&quot;20307&quot; value=&quot;429&quot;/&gt;&lt;/object&gt;&lt;object type=&quot;3&quot; unique_id=&quot;826270&quot;&gt;&lt;property id=&quot;20148&quot; value=&quot;5&quot;/&gt;&lt;property id=&quot;20300&quot; value=&quot;Slide 11 - &amp;quot;Client-Side Discovery &amp;quot;&quot;/&gt;&lt;property id=&quot;20307&quot; value=&quot;426&quot;/&gt;&lt;/object&gt;&lt;object type=&quot;3&quot; unique_id=&quot;826271&quot;&gt;&lt;property id=&quot;20148&quot; value=&quot;5&quot;/&gt;&lt;property id=&quot;20300&quot; value=&quot;Slide 12 - &amp;quot;Client-Side Discovery &amp;quot;&quot;/&gt;&lt;property id=&quot;20307&quot; value=&quot;428&quot;/&gt;&lt;/object&gt;&lt;object type=&quot;3&quot; unique_id=&quot;826272&quot;&gt;&lt;property id=&quot;20148&quot; value=&quot;5&quot;/&gt;&lt;property id=&quot;20300&quot; value=&quot;Slide 13 - &amp;quot;Server-Side Discovery &amp;quot;&quot;/&gt;&lt;property id=&quot;20307&quot; value=&quot;427&quot;/&gt;&lt;/object&gt;&lt;object type=&quot;3&quot; unique_id=&quot;826274&quot;&gt;&lt;property id=&quot;20148&quot; value=&quot;5&quot;/&gt;&lt;property id=&quot;20300&quot; value=&quot;Slide 37 - &amp;quot;Microservice Terminology you might not know &amp;quot;&quot;/&gt;&lt;property id=&quot;20307&quot; value=&quot;430&quot;/&gt;&lt;/object&gt;&lt;object type=&quot;3&quot; unique_id=&quot;826275&quot;&gt;&lt;property id=&quot;20148&quot; value=&quot;5&quot;/&gt;&lt;property id=&quot;20300&quot; value=&quot;Slide 44 - &amp;quot;Tools &amp;amp; Components used by these Frameworks&amp;quot;&quot;/&gt;&lt;property id=&quot;20307&quot; value=&quot;431&quot;/&gt;&lt;/object&gt;&lt;object type=&quot;3&quot; unique_id=&quot;826421&quot;&gt;&lt;property id=&quot;20148&quot; value=&quot;5&quot;/&gt;&lt;property id=&quot;20300&quot; value=&quot;Slide 19 - &amp;quot;Framework or Fabric – What’s in a name?&amp;quot;&quot;/&gt;&lt;property id=&quot;20307&quot; value=&quot;432&quot;/&gt;&lt;/object&gt;&lt;object type=&quot;3&quot; unique_id=&quot;826615&quot;&gt;&lt;property id=&quot;20148&quot; value=&quot;5&quot;/&gt;&lt;property id=&quot;20300&quot; value=&quot;Slide 38 - &amp;quot;Amalgam8 – Three Major Components&amp;quot;&quot;/&gt;&lt;property id=&quot;20307&quot; value=&quot;433&quot;/&gt;&lt;/object&gt;&lt;object type=&quot;3&quot; unique_id=&quot;826616&quot;&gt;&lt;property id=&quot;20148&quot; value=&quot;5&quot;/&gt;&lt;property id=&quot;20300&quot; value=&quot;Slide 39 - &amp;quot;How it works&amp;quot;&quot;/&gt;&lt;property id=&quot;20307&quot; value=&quot;434&quot;/&gt;&lt;/object&gt;&lt;object type=&quot;3&quot; unique_id=&quot;826813&quot;&gt;&lt;property id=&quot;20148&quot; value=&quot;5&quot;/&gt;&lt;property id=&quot;20300&quot; value=&quot;Slide 42 - &amp;quot;Summary&amp;quot;&quot;/&gt;&lt;property id=&quot;20307&quot; value=&quot;435&quot;/&gt;&lt;/object&gt;&lt;object type=&quot;3&quot; unique_id=&quot;827473&quot;&gt;&lt;property id=&quot;20148&quot; value=&quot;5&quot;/&gt;&lt;property id=&quot;20300&quot; value=&quot;Slide 41 - &amp;quot;Resources &amp;quot;&quot;/&gt;&lt;property id=&quot;20307&quot; value=&quot;436&quot;/&gt;&lt;/object&gt;&lt;/object&gt;&lt;object type=&quot;8&quot; unique_id=&quot;267187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UNITTITLE" val="1"/>
</p:tagLst>
</file>

<file path=ppt/theme/theme1.xml><?xml version="1.0" encoding="utf-8"?>
<a:theme xmlns:a="http://schemas.openxmlformats.org/drawingml/2006/main" name="1_CLFAug15wide">
  <a:themeElements>
    <a:clrScheme name="">
      <a:dk1>
        <a:srgbClr val="000000"/>
      </a:dk1>
      <a:lt1>
        <a:srgbClr val="FFFFFF"/>
      </a:lt1>
      <a:dk2>
        <a:srgbClr val="8CC63F"/>
      </a:dk2>
      <a:lt2>
        <a:srgbClr val="F389AF"/>
      </a:lt2>
      <a:accent1>
        <a:srgbClr val="008ABF"/>
      </a:accent1>
      <a:accent2>
        <a:srgbClr val="8CC63F"/>
      </a:accent2>
      <a:accent3>
        <a:srgbClr val="FFCF01"/>
      </a:accent3>
      <a:accent4>
        <a:srgbClr val="B8471B"/>
      </a:accent4>
      <a:accent5>
        <a:srgbClr val="82D1F5"/>
      </a:accent5>
      <a:accent6>
        <a:srgbClr val="007670"/>
      </a:accent6>
      <a:hlink>
        <a:srgbClr val="00649D"/>
      </a:hlink>
      <a:folHlink>
        <a:srgbClr val="7F1C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008ABF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onLookAug15">
        <a:dk1>
          <a:srgbClr val="000000"/>
        </a:dk1>
        <a:lt1>
          <a:srgbClr val="FFFFFF"/>
        </a:lt1>
        <a:dk2>
          <a:srgbClr val="000000"/>
        </a:dk2>
        <a:lt2>
          <a:srgbClr val="F389AF"/>
        </a:lt2>
        <a:accent1>
          <a:srgbClr val="008ABF"/>
        </a:accent1>
        <a:accent2>
          <a:srgbClr val="8CC63F"/>
        </a:accent2>
        <a:accent3>
          <a:srgbClr val="FFCF01"/>
        </a:accent3>
        <a:accent4>
          <a:srgbClr val="B8471B"/>
        </a:accent4>
        <a:accent5>
          <a:srgbClr val="82D1F5"/>
        </a:accent5>
        <a:accent6>
          <a:srgbClr val="007670"/>
        </a:accent6>
        <a:hlink>
          <a:srgbClr val="00649D"/>
        </a:hlink>
        <a:folHlink>
          <a:srgbClr val="7F1C7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t template.potx" id="{BF646B42-B424-4096-A791-AE99DEC4B233}" vid="{4966A76D-EC37-402E-8AD2-695B9362C1B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47011</TotalTime>
  <Words>1917</Words>
  <Application>Microsoft Macintosh PowerPoint</Application>
  <PresentationFormat>Custom</PresentationFormat>
  <Paragraphs>505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Courier</vt:lpstr>
      <vt:lpstr>Helvetica Light</vt:lpstr>
      <vt:lpstr>HelvNeue Light for IBM</vt:lpstr>
      <vt:lpstr>Verdana</vt:lpstr>
      <vt:lpstr>Wingdings</vt:lpstr>
      <vt:lpstr>Arial</vt:lpstr>
      <vt:lpstr>1_CLFAug15wide</vt:lpstr>
      <vt:lpstr>Introduction to Kubernetes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Container Orchestration</vt:lpstr>
      <vt:lpstr>More to Containers than just Docker</vt:lpstr>
      <vt:lpstr>What is container orchestration?</vt:lpstr>
      <vt:lpstr>Container Ecosystem Layers</vt:lpstr>
      <vt:lpstr>Container Orchestration Responsibilities</vt:lpstr>
      <vt:lpstr>Container Orchestration in IBM Cloud</vt:lpstr>
      <vt:lpstr>Kubernetes</vt:lpstr>
      <vt:lpstr>What is Kubernetes?</vt:lpstr>
      <vt:lpstr>Kubernetes Architecture</vt:lpstr>
      <vt:lpstr>Kubernetes Terminology: Topology</vt:lpstr>
      <vt:lpstr>Kubernetes Terminology: Master Node Components</vt:lpstr>
      <vt:lpstr>Kubernetes Architecture: Workloads</vt:lpstr>
      <vt:lpstr>Kubernetes Terminology: Workloads</vt:lpstr>
      <vt:lpstr>Kubernetes Terminology: Deployment</vt:lpstr>
      <vt:lpstr>Kubernetes Autoscaling</vt:lpstr>
      <vt:lpstr>Kubernetes Terminology: Naming</vt:lpstr>
      <vt:lpstr>Kubernetes Configuring Resources and Containers</vt:lpstr>
      <vt:lpstr>Kubernetes Architecture</vt:lpstr>
      <vt:lpstr>Kubectl Commands</vt:lpstr>
      <vt:lpstr>Kubernetes Capabilities</vt:lpstr>
      <vt:lpstr>Kubernetes Capabilities</vt:lpstr>
      <vt:lpstr>Horizontal scaling</vt:lpstr>
      <vt:lpstr>Intelligent Scheduling</vt:lpstr>
      <vt:lpstr>Service discovery and load balancing</vt:lpstr>
      <vt:lpstr>Automated rollouts and rollbacks</vt:lpstr>
      <vt:lpstr>Self-healing</vt:lpstr>
      <vt:lpstr>Secret and configuration management</vt:lpstr>
      <vt:lpstr>Conclusion</vt:lpstr>
      <vt:lpstr>Conclusion</vt:lpstr>
      <vt:lpstr>Resources</vt:lpstr>
    </vt:vector>
  </TitlesOfParts>
  <Company>IBM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Microservice Frameworks</dc:title>
  <dc:creator>Ray Hawkes</dc:creator>
  <cp:lastModifiedBy>Guy Williamson</cp:lastModifiedBy>
  <cp:revision>767</cp:revision>
  <cp:lastPrinted>2016-07-26T14:25:42Z</cp:lastPrinted>
  <dcterms:created xsi:type="dcterms:W3CDTF">2007-02-23T17:24:38Z</dcterms:created>
  <dcterms:modified xsi:type="dcterms:W3CDTF">2018-08-07T20:50:25Z</dcterms:modified>
</cp:coreProperties>
</file>